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0" r:id="rId6"/>
    <p:sldMasterId id="2147483651" r:id="rId7"/>
    <p:sldMasterId id="2147483652" r:id="rId8"/>
    <p:sldMasterId id="2147483653" r:id="rId9"/>
    <p:sldMasterId id="2147483654" r:id="rId10"/>
    <p:sldMasterId id="2147483655" r:id="rId11"/>
    <p:sldMasterId id="2147483656" r:id="rId12"/>
    <p:sldMasterId id="2147483657" r:id="rId13"/>
    <p:sldMasterId id="2147483658" r:id="rId14"/>
    <p:sldMasterId id="2147483659" r:id="rId15"/>
    <p:sldMasterId id="2147483660" r:id="rId16"/>
    <p:sldMasterId id="2147483661" r:id="rId17"/>
  </p:sldMasterIdLst>
  <p:sldIdLst>
    <p:sldId id="256" r:id="rId18"/>
    <p:sldId id="257" r:id="rId19"/>
    <p:sldId id="278" r:id="rId20"/>
    <p:sldId id="296" r:id="rId21"/>
    <p:sldId id="298" r:id="rId22"/>
    <p:sldId id="297" r:id="rId23"/>
    <p:sldId id="301" r:id="rId24"/>
    <p:sldId id="294" r:id="rId25"/>
    <p:sldId id="302" r:id="rId26"/>
    <p:sldId id="300" r:id="rId27"/>
    <p:sldId id="304" r:id="rId28"/>
    <p:sldId id="303" r:id="rId29"/>
    <p:sldId id="299" r:id="rId30"/>
  </p:sldIdLst>
  <p:sldSz cx="13004800" cy="9753600"/>
  <p:notesSz cx="6858000" cy="9144000"/>
  <p:defaultTextStyle>
    <a:defPPr>
      <a:defRPr lang="en-US"/>
    </a:defPPr>
    <a:lvl1pPr algn="ctr" rtl="0" fontAlgn="base">
      <a:spcBef>
        <a:spcPct val="0"/>
      </a:spcBef>
      <a:spcAft>
        <a:spcPct val="0"/>
      </a:spcAft>
      <a:defRPr sz="4200" kern="1200">
        <a:solidFill>
          <a:srgbClr val="FFFFFF"/>
        </a:solidFill>
        <a:latin typeface="Gill Sans" charset="0"/>
        <a:ea typeface="+mn-ea"/>
        <a:cs typeface="ヒラギノ角ゴ ProN W3" charset="0"/>
        <a:sym typeface="Gill Sans" charset="0"/>
      </a:defRPr>
    </a:lvl1pPr>
    <a:lvl2pPr marL="457200" algn="ctr" rtl="0" fontAlgn="base">
      <a:spcBef>
        <a:spcPct val="0"/>
      </a:spcBef>
      <a:spcAft>
        <a:spcPct val="0"/>
      </a:spcAft>
      <a:defRPr sz="4200" kern="1200">
        <a:solidFill>
          <a:srgbClr val="FFFFFF"/>
        </a:solidFill>
        <a:latin typeface="Gill Sans" charset="0"/>
        <a:ea typeface="+mn-ea"/>
        <a:cs typeface="ヒラギノ角ゴ ProN W3" charset="0"/>
        <a:sym typeface="Gill Sans" charset="0"/>
      </a:defRPr>
    </a:lvl2pPr>
    <a:lvl3pPr marL="914400" algn="ctr" rtl="0" fontAlgn="base">
      <a:spcBef>
        <a:spcPct val="0"/>
      </a:spcBef>
      <a:spcAft>
        <a:spcPct val="0"/>
      </a:spcAft>
      <a:defRPr sz="4200" kern="1200">
        <a:solidFill>
          <a:srgbClr val="FFFFFF"/>
        </a:solidFill>
        <a:latin typeface="Gill Sans" charset="0"/>
        <a:ea typeface="+mn-ea"/>
        <a:cs typeface="ヒラギノ角ゴ ProN W3" charset="0"/>
        <a:sym typeface="Gill Sans" charset="0"/>
      </a:defRPr>
    </a:lvl3pPr>
    <a:lvl4pPr marL="1371600" algn="ctr" rtl="0" fontAlgn="base">
      <a:spcBef>
        <a:spcPct val="0"/>
      </a:spcBef>
      <a:spcAft>
        <a:spcPct val="0"/>
      </a:spcAft>
      <a:defRPr sz="4200" kern="1200">
        <a:solidFill>
          <a:srgbClr val="FFFFFF"/>
        </a:solidFill>
        <a:latin typeface="Gill Sans" charset="0"/>
        <a:ea typeface="+mn-ea"/>
        <a:cs typeface="ヒラギノ角ゴ ProN W3" charset="0"/>
        <a:sym typeface="Gill Sans" charset="0"/>
      </a:defRPr>
    </a:lvl4pPr>
    <a:lvl5pPr marL="1828800" algn="ctr" rtl="0" fontAlgn="base">
      <a:spcBef>
        <a:spcPct val="0"/>
      </a:spcBef>
      <a:spcAft>
        <a:spcPct val="0"/>
      </a:spcAft>
      <a:defRPr sz="4200" kern="1200">
        <a:solidFill>
          <a:srgbClr val="FFFFFF"/>
        </a:solidFill>
        <a:latin typeface="Gill Sans" charset="0"/>
        <a:ea typeface="+mn-ea"/>
        <a:cs typeface="ヒラギノ角ゴ ProN W3" charset="0"/>
        <a:sym typeface="Gill Sans" charset="0"/>
      </a:defRPr>
    </a:lvl5pPr>
    <a:lvl6pPr marL="2286000" algn="l" defTabSz="914400" rtl="0" eaLnBrk="1" latinLnBrk="0" hangingPunct="1">
      <a:defRPr sz="4200" kern="1200">
        <a:solidFill>
          <a:srgbClr val="FFFFFF"/>
        </a:solidFill>
        <a:latin typeface="Gill Sans" charset="0"/>
        <a:ea typeface="+mn-ea"/>
        <a:cs typeface="ヒラギノ角ゴ ProN W3" charset="0"/>
        <a:sym typeface="Gill Sans" charset="0"/>
      </a:defRPr>
    </a:lvl6pPr>
    <a:lvl7pPr marL="2743200" algn="l" defTabSz="914400" rtl="0" eaLnBrk="1" latinLnBrk="0" hangingPunct="1">
      <a:defRPr sz="4200" kern="1200">
        <a:solidFill>
          <a:srgbClr val="FFFFFF"/>
        </a:solidFill>
        <a:latin typeface="Gill Sans" charset="0"/>
        <a:ea typeface="+mn-ea"/>
        <a:cs typeface="ヒラギノ角ゴ ProN W3" charset="0"/>
        <a:sym typeface="Gill Sans" charset="0"/>
      </a:defRPr>
    </a:lvl7pPr>
    <a:lvl8pPr marL="3200400" algn="l" defTabSz="914400" rtl="0" eaLnBrk="1" latinLnBrk="0" hangingPunct="1">
      <a:defRPr sz="4200" kern="1200">
        <a:solidFill>
          <a:srgbClr val="FFFFFF"/>
        </a:solidFill>
        <a:latin typeface="Gill Sans" charset="0"/>
        <a:ea typeface="+mn-ea"/>
        <a:cs typeface="ヒラギノ角ゴ ProN W3" charset="0"/>
        <a:sym typeface="Gill Sans" charset="0"/>
      </a:defRPr>
    </a:lvl8pPr>
    <a:lvl9pPr marL="3657600" algn="l" defTabSz="914400" rtl="0" eaLnBrk="1" latinLnBrk="0" hangingPunct="1">
      <a:defRPr sz="4200" kern="1200">
        <a:solidFill>
          <a:srgbClr val="FFFFFF"/>
        </a:solidFill>
        <a:latin typeface="Gill Sans" charset="0"/>
        <a:ea typeface="+mn-ea"/>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26" y="4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8" Type="http://schemas.openxmlformats.org/officeDocument/2006/relationships/slideMaster" Target="slideMasters/slideMaster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71442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37906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1740379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65324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43412351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75553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604224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9182338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59439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9360444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5590957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50778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923256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41044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8336767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688969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17063112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715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50365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74497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0185800"/>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57610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9239431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952227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6731670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98833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74700"/>
            <a:ext cx="2616200" cy="7708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774700"/>
            <a:ext cx="7696200" cy="7708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89058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0817413"/>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203942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18663533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765085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02274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79278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562354"/>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562583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38489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1428834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90234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74700"/>
            <a:ext cx="2616200" cy="7708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774700"/>
            <a:ext cx="7696200" cy="7708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619177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296997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4239981"/>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33774370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0" y="2768600"/>
            <a:ext cx="19050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829800" y="2768600"/>
            <a:ext cx="19050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400547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68505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6978440"/>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7493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462760177"/>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3686427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7814936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36187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23900"/>
            <a:ext cx="2616200" cy="775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723900"/>
            <a:ext cx="7696200" cy="7759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63842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0880124"/>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695234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57253447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715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604473"/>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04744"/>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30736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368676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59581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4517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9900770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837675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87400"/>
            <a:ext cx="2616200" cy="7696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787400"/>
            <a:ext cx="7696200" cy="7696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2047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7168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11778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4578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686847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061547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412640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15358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87400"/>
            <a:ext cx="2616200" cy="7696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787400"/>
            <a:ext cx="7696200" cy="7696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1065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99801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798298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7344710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53431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93451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712620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2237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85091689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4742111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541582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010921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2597150"/>
            <a:ext cx="2803525" cy="6188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2597150"/>
            <a:ext cx="8261350"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8130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58445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15982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13623178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70000" y="1270000"/>
            <a:ext cx="5156200" cy="721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1270000"/>
            <a:ext cx="5156200" cy="721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25820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11565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25881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614528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25180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2226130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3147446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998779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79644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79644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90707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718570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237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93893980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689180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28358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964619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397824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87055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6410078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8043029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79380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2597150"/>
            <a:ext cx="2803525" cy="6470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2597150"/>
            <a:ext cx="8261350" cy="64706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64120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3773133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567100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56780011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0849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507153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79790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742906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76406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3809191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5273756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09373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2597150"/>
            <a:ext cx="2803525" cy="6470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2597150"/>
            <a:ext cx="8261350" cy="64706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14608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348650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53192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5730245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45447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50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49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59506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97980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960021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93923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2870059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6562994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029158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8752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03256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766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9764727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05394160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50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49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66313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79324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003719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0505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604342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0920818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77077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606640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6509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7454475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51213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31697761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17210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886688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8649431"/>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57135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5956500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0444564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401125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787400"/>
            <a:ext cx="2803525" cy="7997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787400"/>
            <a:ext cx="8261350" cy="79978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8694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26"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charset="0"/>
              </a:rPr>
              <a:t>Click to edit Master title style</a:t>
            </a:r>
          </a:p>
        </p:txBody>
      </p:sp>
      <p:sp>
        <p:nvSpPr>
          <p:cNvPr id="1027" name="Rectangle 3"/>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600" kern="1200">
          <a:solidFill>
            <a:schemeClr val="tx1"/>
          </a:solidFill>
          <a:latin typeface="+mn-lt"/>
          <a:ea typeface="+mn-ea"/>
          <a:cs typeface="+mn-cs"/>
          <a:sym typeface="Gill Sans" charset="0"/>
        </a:defRPr>
      </a:lvl1pPr>
      <a:lvl2pPr algn="ctr" rtl="0" fontAlgn="base">
        <a:spcBef>
          <a:spcPct val="0"/>
        </a:spcBef>
        <a:spcAft>
          <a:spcPct val="0"/>
        </a:spcAft>
        <a:defRPr sz="3600" kern="1200">
          <a:solidFill>
            <a:schemeClr val="tx1"/>
          </a:solidFill>
          <a:latin typeface="+mn-lt"/>
          <a:ea typeface="+mn-ea"/>
          <a:cs typeface="+mn-cs"/>
          <a:sym typeface="Gill Sans" charset="0"/>
        </a:defRPr>
      </a:lvl2pPr>
      <a:lvl3pPr algn="ctr" rtl="0" fontAlgn="base">
        <a:spcBef>
          <a:spcPct val="0"/>
        </a:spcBef>
        <a:spcAft>
          <a:spcPct val="0"/>
        </a:spcAft>
        <a:defRPr sz="3600" kern="1200">
          <a:solidFill>
            <a:schemeClr val="tx1"/>
          </a:solidFill>
          <a:latin typeface="+mn-lt"/>
          <a:ea typeface="+mn-ea"/>
          <a:cs typeface="+mn-cs"/>
          <a:sym typeface="Gill Sans" charset="0"/>
        </a:defRPr>
      </a:lvl3pPr>
      <a:lvl4pPr algn="ctr" rtl="0" fontAlgn="base">
        <a:spcBef>
          <a:spcPct val="0"/>
        </a:spcBef>
        <a:spcAft>
          <a:spcPct val="0"/>
        </a:spcAft>
        <a:defRPr sz="3600" kern="1200">
          <a:solidFill>
            <a:schemeClr val="tx1"/>
          </a:solidFill>
          <a:latin typeface="+mn-lt"/>
          <a:ea typeface="+mn-ea"/>
          <a:cs typeface="+mn-cs"/>
          <a:sym typeface="Gill Sans" charset="0"/>
        </a:defRPr>
      </a:lvl4pPr>
      <a:lvl5pPr algn="ctr" rtl="0" fontAlgn="base">
        <a:spcBef>
          <a:spcPct val="0"/>
        </a:spcBef>
        <a:spcAft>
          <a:spcPct val="0"/>
        </a:spcAft>
        <a:defRPr sz="36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1266" name="Rectangle 2"/>
          <p:cNvSpPr>
            <a:spLocks noGrp="1" noChangeArrowheads="1"/>
          </p:cNvSpPr>
          <p:nvPr>
            <p:ph type="title"/>
          </p:nvPr>
        </p:nvSpPr>
        <p:spPr bwMode="auto">
          <a:xfrm>
            <a:off x="1270000" y="7747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11267" name="Rectangle 3"/>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2290" name="Rectangle 2"/>
          <p:cNvSpPr>
            <a:spLocks noGrp="1" noChangeArrowheads="1"/>
          </p:cNvSpPr>
          <p:nvPr>
            <p:ph type="title"/>
          </p:nvPr>
        </p:nvSpPr>
        <p:spPr bwMode="auto">
          <a:xfrm>
            <a:off x="1270000" y="7747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12291" name="Rectangle 3"/>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3314" name="Rectangle 2"/>
          <p:cNvSpPr>
            <a:spLocks noGrp="1" noChangeArrowheads="1"/>
          </p:cNvSpPr>
          <p:nvPr>
            <p:ph type="title"/>
          </p:nvPr>
        </p:nvSpPr>
        <p:spPr bwMode="auto">
          <a:xfrm>
            <a:off x="1270000" y="723900"/>
            <a:ext cx="10464800"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13315" name="Rectangle 3"/>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4338" name="Rectangle 2"/>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14339" name="Rectangle 3"/>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050" name="Rectangle 2"/>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2051" name="Rectangle 3"/>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074" name="Rectangle 2"/>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600" kern="1200">
          <a:solidFill>
            <a:schemeClr val="tx1"/>
          </a:solidFill>
          <a:latin typeface="+mn-lt"/>
          <a:ea typeface="+mn-ea"/>
          <a:cs typeface="+mn-cs"/>
          <a:sym typeface="Gill Sans" charset="0"/>
        </a:defRPr>
      </a:lvl1pPr>
      <a:lvl2pPr algn="ctr" rtl="0" fontAlgn="base">
        <a:spcBef>
          <a:spcPct val="0"/>
        </a:spcBef>
        <a:spcAft>
          <a:spcPct val="0"/>
        </a:spcAft>
        <a:defRPr sz="3600" kern="1200">
          <a:solidFill>
            <a:schemeClr val="tx1"/>
          </a:solidFill>
          <a:latin typeface="+mn-lt"/>
          <a:ea typeface="+mn-ea"/>
          <a:cs typeface="+mn-cs"/>
          <a:sym typeface="Gill Sans" charset="0"/>
        </a:defRPr>
      </a:lvl2pPr>
      <a:lvl3pPr algn="ctr" rtl="0" fontAlgn="base">
        <a:spcBef>
          <a:spcPct val="0"/>
        </a:spcBef>
        <a:spcAft>
          <a:spcPct val="0"/>
        </a:spcAft>
        <a:defRPr sz="3600" kern="1200">
          <a:solidFill>
            <a:schemeClr val="tx1"/>
          </a:solidFill>
          <a:latin typeface="+mn-lt"/>
          <a:ea typeface="+mn-ea"/>
          <a:cs typeface="+mn-cs"/>
          <a:sym typeface="Gill Sans" charset="0"/>
        </a:defRPr>
      </a:lvl3pPr>
      <a:lvl4pPr algn="ctr" rtl="0" fontAlgn="base">
        <a:spcBef>
          <a:spcPct val="0"/>
        </a:spcBef>
        <a:spcAft>
          <a:spcPct val="0"/>
        </a:spcAft>
        <a:defRPr sz="3600" kern="1200">
          <a:solidFill>
            <a:schemeClr val="tx1"/>
          </a:solidFill>
          <a:latin typeface="+mn-lt"/>
          <a:ea typeface="+mn-ea"/>
          <a:cs typeface="+mn-cs"/>
          <a:sym typeface="Gill Sans" charset="0"/>
        </a:defRPr>
      </a:lvl4pPr>
      <a:lvl5pPr algn="ctr" rtl="0" fontAlgn="base">
        <a:spcBef>
          <a:spcPct val="0"/>
        </a:spcBef>
        <a:spcAft>
          <a:spcPct val="0"/>
        </a:spcAft>
        <a:defRPr sz="36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8" name="Rectangle 2"/>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838200" indent="-571500" algn="l" rtl="0" fontAlgn="base">
        <a:spcBef>
          <a:spcPts val="4800"/>
        </a:spcBef>
        <a:spcAft>
          <a:spcPct val="0"/>
        </a:spcAft>
        <a:buSzPct val="171000"/>
        <a:buFont typeface="Gill Sans" charset="0"/>
        <a:buChar char="•"/>
        <a:defRPr sz="4200" kern="1200">
          <a:solidFill>
            <a:schemeClr val="tx1"/>
          </a:solidFill>
          <a:latin typeface="+mn-lt"/>
          <a:ea typeface="+mn-ea"/>
          <a:cs typeface="+mn-cs"/>
          <a:sym typeface="Gill Sans" charset="0"/>
        </a:defRPr>
      </a:lvl1pPr>
      <a:lvl2pPr marL="1282700" indent="-571500" algn="l" rtl="0" fontAlgn="base">
        <a:spcBef>
          <a:spcPts val="4800"/>
        </a:spcBef>
        <a:spcAft>
          <a:spcPct val="0"/>
        </a:spcAft>
        <a:buSzPct val="171000"/>
        <a:buFont typeface="Gill Sans" charset="0"/>
        <a:buChar char="•"/>
        <a:defRPr sz="4200" kern="1200">
          <a:solidFill>
            <a:schemeClr val="tx1"/>
          </a:solidFill>
          <a:latin typeface="+mn-lt"/>
          <a:ea typeface="+mn-ea"/>
          <a:cs typeface="+mn-cs"/>
          <a:sym typeface="Gill Sans" charset="0"/>
        </a:defRPr>
      </a:lvl2pPr>
      <a:lvl3pPr marL="1727200" indent="-571500" algn="l" rtl="0" fontAlgn="base">
        <a:spcBef>
          <a:spcPts val="4800"/>
        </a:spcBef>
        <a:spcAft>
          <a:spcPct val="0"/>
        </a:spcAft>
        <a:buSzPct val="171000"/>
        <a:buFont typeface="Gill Sans" charset="0"/>
        <a:buChar char="•"/>
        <a:defRPr sz="4200" kern="1200">
          <a:solidFill>
            <a:schemeClr val="tx1"/>
          </a:solidFill>
          <a:latin typeface="+mn-lt"/>
          <a:ea typeface="+mn-ea"/>
          <a:cs typeface="+mn-cs"/>
          <a:sym typeface="Gill Sans" charset="0"/>
        </a:defRPr>
      </a:lvl3pPr>
      <a:lvl4pPr marL="2171700" indent="-571500" algn="l" rtl="0" fontAlgn="base">
        <a:spcBef>
          <a:spcPts val="4800"/>
        </a:spcBef>
        <a:spcAft>
          <a:spcPct val="0"/>
        </a:spcAft>
        <a:buSzPct val="171000"/>
        <a:buFont typeface="Gill Sans" charset="0"/>
        <a:buChar char="•"/>
        <a:defRPr sz="4200" kern="1200">
          <a:solidFill>
            <a:schemeClr val="tx1"/>
          </a:solidFill>
          <a:latin typeface="+mn-lt"/>
          <a:ea typeface="+mn-ea"/>
          <a:cs typeface="+mn-cs"/>
          <a:sym typeface="Gill Sans" charset="0"/>
        </a:defRPr>
      </a:lvl4pPr>
      <a:lvl5pPr marL="2616200" indent="-571500" algn="l" rtl="0" fontAlgn="base">
        <a:spcBef>
          <a:spcPts val="4800"/>
        </a:spcBef>
        <a:spcAft>
          <a:spcPct val="0"/>
        </a:spcAft>
        <a:buSzPct val="171000"/>
        <a:buFont typeface="Gill Sans" charset="0"/>
        <a:buChar char="•"/>
        <a:defRPr sz="4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122" name="Rectangle 2"/>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600" kern="1200">
          <a:solidFill>
            <a:schemeClr val="tx1"/>
          </a:solidFill>
          <a:latin typeface="+mn-lt"/>
          <a:ea typeface="+mn-ea"/>
          <a:cs typeface="+mn-cs"/>
          <a:sym typeface="Gill Sans" charset="0"/>
        </a:defRPr>
      </a:lvl1pPr>
      <a:lvl2pPr algn="ctr" rtl="0" fontAlgn="base">
        <a:spcBef>
          <a:spcPct val="0"/>
        </a:spcBef>
        <a:spcAft>
          <a:spcPct val="0"/>
        </a:spcAft>
        <a:defRPr sz="3600" kern="1200">
          <a:solidFill>
            <a:schemeClr val="tx1"/>
          </a:solidFill>
          <a:latin typeface="+mn-lt"/>
          <a:ea typeface="+mn-ea"/>
          <a:cs typeface="+mn-cs"/>
          <a:sym typeface="Gill Sans" charset="0"/>
        </a:defRPr>
      </a:lvl2pPr>
      <a:lvl3pPr algn="ctr" rtl="0" fontAlgn="base">
        <a:spcBef>
          <a:spcPct val="0"/>
        </a:spcBef>
        <a:spcAft>
          <a:spcPct val="0"/>
        </a:spcAft>
        <a:defRPr sz="3600" kern="1200">
          <a:solidFill>
            <a:schemeClr val="tx1"/>
          </a:solidFill>
          <a:latin typeface="+mn-lt"/>
          <a:ea typeface="+mn-ea"/>
          <a:cs typeface="+mn-cs"/>
          <a:sym typeface="Gill Sans" charset="0"/>
        </a:defRPr>
      </a:lvl3pPr>
      <a:lvl4pPr algn="ctr" rtl="0" fontAlgn="base">
        <a:spcBef>
          <a:spcPct val="0"/>
        </a:spcBef>
        <a:spcAft>
          <a:spcPct val="0"/>
        </a:spcAft>
        <a:defRPr sz="3600" kern="1200">
          <a:solidFill>
            <a:schemeClr val="tx1"/>
          </a:solidFill>
          <a:latin typeface="+mn-lt"/>
          <a:ea typeface="+mn-ea"/>
          <a:cs typeface="+mn-cs"/>
          <a:sym typeface="Gill Sans" charset="0"/>
        </a:defRPr>
      </a:lvl4pPr>
      <a:lvl5pPr algn="ctr" rtl="0" fontAlgn="base">
        <a:spcBef>
          <a:spcPct val="0"/>
        </a:spcBef>
        <a:spcAft>
          <a:spcPct val="0"/>
        </a:spcAft>
        <a:defRPr sz="36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6146" name="Rectangle 2"/>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600" kern="1200">
          <a:solidFill>
            <a:schemeClr val="tx1"/>
          </a:solidFill>
          <a:latin typeface="+mn-lt"/>
          <a:ea typeface="+mn-ea"/>
          <a:cs typeface="+mn-cs"/>
          <a:sym typeface="Gill Sans" charset="0"/>
        </a:defRPr>
      </a:lvl1pPr>
      <a:lvl2pPr algn="ctr" rtl="0" fontAlgn="base">
        <a:spcBef>
          <a:spcPct val="0"/>
        </a:spcBef>
        <a:spcAft>
          <a:spcPct val="0"/>
        </a:spcAft>
        <a:defRPr sz="3600" kern="1200">
          <a:solidFill>
            <a:schemeClr val="tx1"/>
          </a:solidFill>
          <a:latin typeface="+mn-lt"/>
          <a:ea typeface="+mn-ea"/>
          <a:cs typeface="+mn-cs"/>
          <a:sym typeface="Gill Sans" charset="0"/>
        </a:defRPr>
      </a:lvl2pPr>
      <a:lvl3pPr algn="ctr" rtl="0" fontAlgn="base">
        <a:spcBef>
          <a:spcPct val="0"/>
        </a:spcBef>
        <a:spcAft>
          <a:spcPct val="0"/>
        </a:spcAft>
        <a:defRPr sz="3600" kern="1200">
          <a:solidFill>
            <a:schemeClr val="tx1"/>
          </a:solidFill>
          <a:latin typeface="+mn-lt"/>
          <a:ea typeface="+mn-ea"/>
          <a:cs typeface="+mn-cs"/>
          <a:sym typeface="Gill Sans" charset="0"/>
        </a:defRPr>
      </a:lvl3pPr>
      <a:lvl4pPr algn="ctr" rtl="0" fontAlgn="base">
        <a:spcBef>
          <a:spcPct val="0"/>
        </a:spcBef>
        <a:spcAft>
          <a:spcPct val="0"/>
        </a:spcAft>
        <a:defRPr sz="3600" kern="1200">
          <a:solidFill>
            <a:schemeClr val="tx1"/>
          </a:solidFill>
          <a:latin typeface="+mn-lt"/>
          <a:ea typeface="+mn-ea"/>
          <a:cs typeface="+mn-cs"/>
          <a:sym typeface="Gill Sans" charset="0"/>
        </a:defRPr>
      </a:lvl4pPr>
      <a:lvl5pPr algn="ctr" rtl="0" fontAlgn="base">
        <a:spcBef>
          <a:spcPct val="0"/>
        </a:spcBef>
        <a:spcAft>
          <a:spcPct val="0"/>
        </a:spcAft>
        <a:defRPr sz="36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170" name="Rectangle 2"/>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charset="0"/>
              </a:rPr>
              <a:t>Click to edit Master title style</a:t>
            </a:r>
          </a:p>
        </p:txBody>
      </p:sp>
      <p:sp>
        <p:nvSpPr>
          <p:cNvPr id="7171" name="Rectangle 3"/>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fontAlgn="base">
        <a:spcBef>
          <a:spcPct val="0"/>
        </a:spcBef>
        <a:spcAft>
          <a:spcPct val="0"/>
        </a:spcAft>
        <a:defRPr sz="7000" kern="12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400" kern="1200">
          <a:solidFill>
            <a:schemeClr val="tx1"/>
          </a:solidFill>
          <a:latin typeface="+mn-lt"/>
          <a:ea typeface="+mn-ea"/>
          <a:cs typeface="+mn-cs"/>
          <a:sym typeface="Gill Sans" charset="0"/>
        </a:defRPr>
      </a:lvl1pPr>
      <a:lvl2pPr algn="ctr" rtl="0" fontAlgn="base">
        <a:spcBef>
          <a:spcPct val="0"/>
        </a:spcBef>
        <a:spcAft>
          <a:spcPct val="0"/>
        </a:spcAft>
        <a:defRPr sz="3400" kern="1200">
          <a:solidFill>
            <a:schemeClr val="tx1"/>
          </a:solidFill>
          <a:latin typeface="+mn-lt"/>
          <a:ea typeface="+mn-ea"/>
          <a:cs typeface="+mn-cs"/>
          <a:sym typeface="Gill Sans" charset="0"/>
        </a:defRPr>
      </a:lvl2pPr>
      <a:lvl3pPr algn="ctr" rtl="0" fontAlgn="base">
        <a:spcBef>
          <a:spcPct val="0"/>
        </a:spcBef>
        <a:spcAft>
          <a:spcPct val="0"/>
        </a:spcAft>
        <a:defRPr sz="3400" kern="1200">
          <a:solidFill>
            <a:schemeClr val="tx1"/>
          </a:solidFill>
          <a:latin typeface="+mn-lt"/>
          <a:ea typeface="+mn-ea"/>
          <a:cs typeface="+mn-cs"/>
          <a:sym typeface="Gill Sans" charset="0"/>
        </a:defRPr>
      </a:lvl3pPr>
      <a:lvl4pPr algn="ctr" rtl="0" fontAlgn="base">
        <a:spcBef>
          <a:spcPct val="0"/>
        </a:spcBef>
        <a:spcAft>
          <a:spcPct val="0"/>
        </a:spcAft>
        <a:defRPr sz="3400" kern="1200">
          <a:solidFill>
            <a:schemeClr val="tx1"/>
          </a:solidFill>
          <a:latin typeface="+mn-lt"/>
          <a:ea typeface="+mn-ea"/>
          <a:cs typeface="+mn-cs"/>
          <a:sym typeface="Gill Sans" charset="0"/>
        </a:defRPr>
      </a:lvl4pPr>
      <a:lvl5pPr algn="ctr" rtl="0" fontAlgn="base">
        <a:spcBef>
          <a:spcPct val="0"/>
        </a:spcBef>
        <a:spcAft>
          <a:spcPct val="0"/>
        </a:spcAft>
        <a:defRPr sz="34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8194" name="Rectangle 2"/>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charset="0"/>
              </a:rPr>
              <a:t>Click to edit Master title style</a:t>
            </a:r>
          </a:p>
        </p:txBody>
      </p:sp>
      <p:sp>
        <p:nvSpPr>
          <p:cNvPr id="8195" name="Rectangle 3"/>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fontAlgn="base">
        <a:spcBef>
          <a:spcPct val="0"/>
        </a:spcBef>
        <a:spcAft>
          <a:spcPct val="0"/>
        </a:spcAft>
        <a:defRPr sz="7000" kern="12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400" kern="1200">
          <a:solidFill>
            <a:schemeClr val="tx1"/>
          </a:solidFill>
          <a:latin typeface="+mn-lt"/>
          <a:ea typeface="+mn-ea"/>
          <a:cs typeface="+mn-cs"/>
          <a:sym typeface="Gill Sans" charset="0"/>
        </a:defRPr>
      </a:lvl1pPr>
      <a:lvl2pPr algn="ctr" rtl="0" fontAlgn="base">
        <a:spcBef>
          <a:spcPct val="0"/>
        </a:spcBef>
        <a:spcAft>
          <a:spcPct val="0"/>
        </a:spcAft>
        <a:defRPr sz="3400" kern="1200">
          <a:solidFill>
            <a:schemeClr val="tx1"/>
          </a:solidFill>
          <a:latin typeface="+mn-lt"/>
          <a:ea typeface="+mn-ea"/>
          <a:cs typeface="+mn-cs"/>
          <a:sym typeface="Gill Sans" charset="0"/>
        </a:defRPr>
      </a:lvl2pPr>
      <a:lvl3pPr algn="ctr" rtl="0" fontAlgn="base">
        <a:spcBef>
          <a:spcPct val="0"/>
        </a:spcBef>
        <a:spcAft>
          <a:spcPct val="0"/>
        </a:spcAft>
        <a:defRPr sz="3400" kern="1200">
          <a:solidFill>
            <a:schemeClr val="tx1"/>
          </a:solidFill>
          <a:latin typeface="+mn-lt"/>
          <a:ea typeface="+mn-ea"/>
          <a:cs typeface="+mn-cs"/>
          <a:sym typeface="Gill Sans" charset="0"/>
        </a:defRPr>
      </a:lvl3pPr>
      <a:lvl4pPr algn="ctr" rtl="0" fontAlgn="base">
        <a:spcBef>
          <a:spcPct val="0"/>
        </a:spcBef>
        <a:spcAft>
          <a:spcPct val="0"/>
        </a:spcAft>
        <a:defRPr sz="3400" kern="1200">
          <a:solidFill>
            <a:schemeClr val="tx1"/>
          </a:solidFill>
          <a:latin typeface="+mn-lt"/>
          <a:ea typeface="+mn-ea"/>
          <a:cs typeface="+mn-cs"/>
          <a:sym typeface="Gill Sans" charset="0"/>
        </a:defRPr>
      </a:lvl4pPr>
      <a:lvl5pPr algn="ctr" rtl="0" fontAlgn="base">
        <a:spcBef>
          <a:spcPct val="0"/>
        </a:spcBef>
        <a:spcAft>
          <a:spcPct val="0"/>
        </a:spcAft>
        <a:defRPr sz="34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9218" name="Rectangle 2"/>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lstStyle/>
          <a:p>
            <a:r>
              <a:rPr lang="en-US" altLang="en-US" dirty="0"/>
              <a:t>Youth Sports Tournaments</a:t>
            </a:r>
          </a:p>
        </p:txBody>
      </p:sp>
      <p:sp>
        <p:nvSpPr>
          <p:cNvPr id="15362" name="Rectangle 2"/>
          <p:cNvSpPr>
            <a:spLocks noGrp="1" noChangeArrowheads="1"/>
          </p:cNvSpPr>
          <p:nvPr>
            <p:ph type="body" idx="1"/>
          </p:nvPr>
        </p:nvSpPr>
        <p:spPr>
          <a:xfrm>
            <a:off x="1168400" y="5867400"/>
            <a:ext cx="10464800" cy="1130300"/>
          </a:xfrm>
          <a:ln/>
        </p:spPr>
        <p:txBody>
          <a:bodyPr/>
          <a:lstStyle/>
          <a:p>
            <a:pPr lvl="1"/>
            <a:r>
              <a:rPr lang="en-US" altLang="en-US" dirty="0"/>
              <a:t>Capstone Exam MEM</a:t>
            </a:r>
          </a:p>
          <a:p>
            <a:pPr lvl="1"/>
            <a:r>
              <a:rPr lang="en-US" altLang="en-US" dirty="0"/>
              <a:t>Todd Easton, Ph.D.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1A83-3695-4B74-810F-5C86E7580BD0}"/>
              </a:ext>
            </a:extLst>
          </p:cNvPr>
          <p:cNvSpPr>
            <a:spLocks noGrp="1"/>
          </p:cNvSpPr>
          <p:nvPr>
            <p:ph type="title"/>
          </p:nvPr>
        </p:nvSpPr>
        <p:spPr>
          <a:xfrm>
            <a:off x="1473200" y="228600"/>
            <a:ext cx="10464800" cy="1905000"/>
          </a:xfrm>
        </p:spPr>
        <p:txBody>
          <a:bodyPr/>
          <a:lstStyle/>
          <a:p>
            <a:r>
              <a:rPr lang="en-US" sz="8000" dirty="0"/>
              <a:t>Ethical Considerations</a:t>
            </a:r>
            <a:endParaRPr lang="en-US" dirty="0"/>
          </a:p>
        </p:txBody>
      </p:sp>
      <p:sp>
        <p:nvSpPr>
          <p:cNvPr id="3" name="Content Placeholder 2">
            <a:extLst>
              <a:ext uri="{FF2B5EF4-FFF2-40B4-BE49-F238E27FC236}">
                <a16:creationId xmlns:a16="http://schemas.microsoft.com/office/drawing/2014/main" id="{2EFF7A51-97A8-46C0-8943-87BFEB7C0D40}"/>
              </a:ext>
            </a:extLst>
          </p:cNvPr>
          <p:cNvSpPr>
            <a:spLocks noGrp="1"/>
          </p:cNvSpPr>
          <p:nvPr>
            <p:ph idx="1"/>
          </p:nvPr>
        </p:nvSpPr>
        <p:spPr>
          <a:xfrm>
            <a:off x="1270000" y="2768600"/>
            <a:ext cx="10668000" cy="6527800"/>
          </a:xfrm>
        </p:spPr>
        <p:txBody>
          <a:bodyPr/>
          <a:lstStyle/>
          <a:p>
            <a:r>
              <a:rPr lang="en-US" sz="4000" dirty="0"/>
              <a:t>Should the event be moved to a stay to play event (You have to register for at least 3 hotel rooms to be able to enter the tournament.)   </a:t>
            </a:r>
          </a:p>
          <a:p>
            <a:r>
              <a:rPr lang="en-US" sz="4000" dirty="0"/>
              <a:t>Will this force poor teams to not enter?</a:t>
            </a:r>
          </a:p>
          <a:p>
            <a:r>
              <a:rPr lang="en-US" sz="4000" dirty="0"/>
              <a:t>Should access to quality sporting events be predicated upon wealth?</a:t>
            </a:r>
          </a:p>
          <a:p>
            <a:r>
              <a:rPr lang="en-US" sz="4000" dirty="0"/>
              <a:t>From a personal side, I was an unpaid coach, and my goal was to help youth play sports.  (I chose not to do the stay to play.  Some teams complained that it was difficult to find rooms).</a:t>
            </a:r>
          </a:p>
          <a:p>
            <a:endParaRPr lang="en-US" dirty="0"/>
          </a:p>
        </p:txBody>
      </p:sp>
    </p:spTree>
    <p:extLst>
      <p:ext uri="{BB962C8B-B14F-4D97-AF65-F5344CB8AC3E}">
        <p14:creationId xmlns:p14="http://schemas.microsoft.com/office/powerpoint/2010/main" val="39211730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F4C1-6481-4927-AEDD-81E5B3681B0A}"/>
              </a:ext>
            </a:extLst>
          </p:cNvPr>
          <p:cNvSpPr>
            <a:spLocks noGrp="1"/>
          </p:cNvSpPr>
          <p:nvPr>
            <p:ph type="title"/>
          </p:nvPr>
        </p:nvSpPr>
        <p:spPr/>
        <p:txBody>
          <a:bodyPr/>
          <a:lstStyle/>
          <a:p>
            <a:r>
              <a:rPr lang="en-US" sz="6600" dirty="0"/>
              <a:t>Additional Considerations</a:t>
            </a:r>
          </a:p>
        </p:txBody>
      </p:sp>
      <p:sp>
        <p:nvSpPr>
          <p:cNvPr id="3" name="Content Placeholder 2">
            <a:extLst>
              <a:ext uri="{FF2B5EF4-FFF2-40B4-BE49-F238E27FC236}">
                <a16:creationId xmlns:a16="http://schemas.microsoft.com/office/drawing/2014/main" id="{B6276864-ED22-4D58-BD09-001F8A7DC49F}"/>
              </a:ext>
            </a:extLst>
          </p:cNvPr>
          <p:cNvSpPr>
            <a:spLocks noGrp="1"/>
          </p:cNvSpPr>
          <p:nvPr>
            <p:ph idx="1"/>
          </p:nvPr>
        </p:nvSpPr>
        <p:spPr/>
        <p:txBody>
          <a:bodyPr/>
          <a:lstStyle/>
          <a:p>
            <a:r>
              <a:rPr lang="en-US" sz="4400" dirty="0"/>
              <a:t>Youth sports create many conflicts, but in my opinion, provide a substantial benefit to public health and welfare</a:t>
            </a:r>
          </a:p>
          <a:p>
            <a:r>
              <a:rPr lang="en-US" sz="4400" dirty="0"/>
              <a:t>Sports, like math, transcends languages and cultures.  It should be a fair place to engage and helps with global, cultural and social  factors. </a:t>
            </a:r>
            <a:endParaRPr lang="en-US" dirty="0"/>
          </a:p>
        </p:txBody>
      </p:sp>
    </p:spTree>
    <p:extLst>
      <p:ext uri="{BB962C8B-B14F-4D97-AF65-F5344CB8AC3E}">
        <p14:creationId xmlns:p14="http://schemas.microsoft.com/office/powerpoint/2010/main" val="35343489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5049-D9AD-457E-ADBA-899E543FBEA0}"/>
              </a:ext>
            </a:extLst>
          </p:cNvPr>
          <p:cNvSpPr>
            <a:spLocks noGrp="1"/>
          </p:cNvSpPr>
          <p:nvPr>
            <p:ph type="title"/>
          </p:nvPr>
        </p:nvSpPr>
        <p:spPr>
          <a:xfrm>
            <a:off x="1320800" y="838200"/>
            <a:ext cx="11074400" cy="1905000"/>
          </a:xfrm>
        </p:spPr>
        <p:txBody>
          <a:bodyPr/>
          <a:lstStyle/>
          <a:p>
            <a:r>
              <a:rPr lang="en-US" sz="4800" dirty="0"/>
              <a:t>Other classes I could have used </a:t>
            </a:r>
            <a:br>
              <a:rPr lang="en-US" sz="4800" dirty="0"/>
            </a:br>
            <a:r>
              <a:rPr lang="en-US" sz="4000" dirty="0"/>
              <a:t>Note: This slide is not in a typical Capstone Exam, but is provided here just to help students prepare</a:t>
            </a:r>
            <a:endParaRPr lang="en-US" sz="7200" dirty="0"/>
          </a:p>
        </p:txBody>
      </p:sp>
      <p:sp>
        <p:nvSpPr>
          <p:cNvPr id="3" name="Content Placeholder 2">
            <a:extLst>
              <a:ext uri="{FF2B5EF4-FFF2-40B4-BE49-F238E27FC236}">
                <a16:creationId xmlns:a16="http://schemas.microsoft.com/office/drawing/2014/main" id="{03319C57-7F1B-4997-A508-798B74A413B3}"/>
              </a:ext>
            </a:extLst>
          </p:cNvPr>
          <p:cNvSpPr>
            <a:spLocks noGrp="1"/>
          </p:cNvSpPr>
          <p:nvPr>
            <p:ph idx="1"/>
          </p:nvPr>
        </p:nvSpPr>
        <p:spPr>
          <a:xfrm>
            <a:off x="1016000" y="3962400"/>
            <a:ext cx="11176000" cy="5715000"/>
          </a:xfrm>
        </p:spPr>
        <p:txBody>
          <a:bodyPr/>
          <a:lstStyle/>
          <a:p>
            <a:r>
              <a:rPr lang="en-US" sz="4000" dirty="0"/>
              <a:t>SIME 6000 Perform analytics on my players, who was on the field for quality shot attempts by both teams.</a:t>
            </a:r>
          </a:p>
          <a:p>
            <a:r>
              <a:rPr lang="en-US" sz="4000" dirty="0"/>
              <a:t>SIME </a:t>
            </a:r>
            <a:r>
              <a:rPr lang="en-US" sz="4000"/>
              <a:t>6500 Leading </a:t>
            </a:r>
            <a:r>
              <a:rPr lang="en-US" sz="4000" dirty="0"/>
              <a:t>the volunteers and setting policies to have enough volunteers</a:t>
            </a:r>
          </a:p>
          <a:p>
            <a:r>
              <a:rPr lang="en-US" sz="4000" dirty="0"/>
              <a:t>SIME 6400 Determining the needs and requirements of the stakeholders so that I actually improve the tournament experience and not just my opinion of the tournament.</a:t>
            </a:r>
          </a:p>
          <a:p>
            <a:endParaRPr lang="en-US" dirty="0"/>
          </a:p>
        </p:txBody>
      </p:sp>
    </p:spTree>
    <p:extLst>
      <p:ext uri="{BB962C8B-B14F-4D97-AF65-F5344CB8AC3E}">
        <p14:creationId xmlns:p14="http://schemas.microsoft.com/office/powerpoint/2010/main" val="22108656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B7F0-9EC6-4210-8091-87C3838D601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6B78F5A-C414-420B-90EB-6B4F8E42D1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981686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4600" y="152400"/>
            <a:ext cx="10464800" cy="1905000"/>
          </a:xfrm>
          <a:ln/>
        </p:spPr>
        <p:txBody>
          <a:bodyPr/>
          <a:lstStyle/>
          <a:p>
            <a:r>
              <a:rPr lang="en-US" altLang="en-US" sz="6000" dirty="0"/>
              <a:t>Todd Easton</a:t>
            </a:r>
          </a:p>
        </p:txBody>
      </p:sp>
      <p:sp>
        <p:nvSpPr>
          <p:cNvPr id="16386" name="Rectangle 2"/>
          <p:cNvSpPr>
            <a:spLocks noGrp="1" noChangeArrowheads="1"/>
          </p:cNvSpPr>
          <p:nvPr>
            <p:ph type="body" idx="1"/>
          </p:nvPr>
        </p:nvSpPr>
        <p:spPr>
          <a:xfrm>
            <a:off x="635000" y="3657600"/>
            <a:ext cx="7696200" cy="6121400"/>
          </a:xfrm>
          <a:ln/>
        </p:spPr>
        <p:txBody>
          <a:bodyPr/>
          <a:lstStyle/>
          <a:p>
            <a:pPr marL="365760" indent="-365760">
              <a:lnSpc>
                <a:spcPct val="80000"/>
              </a:lnSpc>
              <a:spcAft>
                <a:spcPts val="1500"/>
              </a:spcAft>
              <a:buClr>
                <a:srgbClr val="9F0305"/>
              </a:buClr>
              <a:buFont typeface="Arial" panose="020B0604020202020204" pitchFamily="34" charset="0"/>
              <a:buChar char="•"/>
            </a:pPr>
            <a:r>
              <a:rPr lang="en-US" sz="3600" dirty="0">
                <a:solidFill>
                  <a:schemeClr val="tx1">
                    <a:lumMod val="75000"/>
                    <a:lumOff val="25000"/>
                  </a:schemeClr>
                </a:solidFill>
                <a:latin typeface="Calibri Light" panose="020F0302020204030204" pitchFamily="34" charset="0"/>
                <a:cs typeface="Calibri Light" panose="020F0302020204030204" pitchFamily="34" charset="0"/>
              </a:rPr>
              <a:t>B.S. BYU Math, MSOR Stanford, </a:t>
            </a:r>
            <a:r>
              <a:rPr lang="en-US" sz="3600" dirty="0" err="1">
                <a:solidFill>
                  <a:schemeClr val="tx1">
                    <a:lumMod val="75000"/>
                    <a:lumOff val="25000"/>
                  </a:schemeClr>
                </a:solidFill>
                <a:latin typeface="Calibri Light" panose="020F0302020204030204" pitchFamily="34" charset="0"/>
                <a:cs typeface="Calibri Light" panose="020F0302020204030204" pitchFamily="34" charset="0"/>
              </a:rPr>
              <a:t>Ph.D</a:t>
            </a:r>
            <a:r>
              <a:rPr lang="en-US" sz="3600" dirty="0">
                <a:solidFill>
                  <a:schemeClr val="tx1">
                    <a:lumMod val="75000"/>
                    <a:lumOff val="25000"/>
                  </a:schemeClr>
                </a:solidFill>
                <a:latin typeface="Calibri Light" panose="020F0302020204030204" pitchFamily="34" charset="0"/>
                <a:cs typeface="Calibri Light" panose="020F0302020204030204" pitchFamily="34" charset="0"/>
              </a:rPr>
              <a:t> ISYE Georgia Tech</a:t>
            </a:r>
          </a:p>
          <a:p>
            <a:pPr marL="365760" indent="-365760">
              <a:lnSpc>
                <a:spcPct val="80000"/>
              </a:lnSpc>
              <a:spcAft>
                <a:spcPts val="1500"/>
              </a:spcAft>
              <a:buClr>
                <a:srgbClr val="9F0305"/>
              </a:buClr>
              <a:buFont typeface="Arial" panose="020B0604020202020204" pitchFamily="34" charset="0"/>
              <a:buChar char="•"/>
            </a:pPr>
            <a:r>
              <a:rPr lang="en-US" sz="3600" dirty="0">
                <a:solidFill>
                  <a:schemeClr val="tx1">
                    <a:lumMod val="75000"/>
                    <a:lumOff val="25000"/>
                  </a:schemeClr>
                </a:solidFill>
                <a:latin typeface="Calibri Light" panose="020F0302020204030204" pitchFamily="34" charset="0"/>
                <a:cs typeface="Calibri Light" panose="020F0302020204030204" pitchFamily="34" charset="0"/>
              </a:rPr>
              <a:t>Associate Professor and University Distinguished Teaching Scholar, Industrial and Manufacturing Systems Engineering, Kansas State University</a:t>
            </a:r>
          </a:p>
          <a:p>
            <a:pPr marL="365760" indent="-365760">
              <a:lnSpc>
                <a:spcPct val="80000"/>
              </a:lnSpc>
              <a:spcAft>
                <a:spcPts val="1500"/>
              </a:spcAft>
              <a:buClr>
                <a:srgbClr val="9F0305"/>
              </a:buClr>
              <a:buFont typeface="Arial" panose="020B0604020202020204" pitchFamily="34" charset="0"/>
              <a:buChar char="•"/>
            </a:pPr>
            <a:r>
              <a:rPr lang="en-US" sz="3600" dirty="0">
                <a:solidFill>
                  <a:schemeClr val="tx1">
                    <a:lumMod val="75000"/>
                    <a:lumOff val="25000"/>
                  </a:schemeClr>
                </a:solidFill>
                <a:latin typeface="Calibri Light" panose="020F0302020204030204" pitchFamily="34" charset="0"/>
                <a:cs typeface="Calibri Light" panose="020F0302020204030204" pitchFamily="34" charset="0"/>
              </a:rPr>
              <a:t>2021-  Professor (Lecturer) ME U of U</a:t>
            </a:r>
          </a:p>
          <a:p>
            <a:pPr marL="365760" indent="-365760">
              <a:lnSpc>
                <a:spcPct val="80000"/>
              </a:lnSpc>
              <a:spcAft>
                <a:spcPts val="1500"/>
              </a:spcAft>
              <a:buClr>
                <a:srgbClr val="9F0305"/>
              </a:buClr>
              <a:buFont typeface="Arial" panose="020B0604020202020204" pitchFamily="34" charset="0"/>
              <a:buChar char="•"/>
            </a:pPr>
            <a:r>
              <a:rPr lang="en-US" sz="3600" dirty="0">
                <a:solidFill>
                  <a:schemeClr val="tx1">
                    <a:lumMod val="75000"/>
                    <a:lumOff val="25000"/>
                  </a:schemeClr>
                </a:solidFill>
                <a:latin typeface="Calibri Light" panose="020F0302020204030204" pitchFamily="34" charset="0"/>
                <a:cs typeface="Calibri Light" panose="020F0302020204030204" pitchFamily="34" charset="0"/>
              </a:rPr>
              <a:t>Wife and four kids</a:t>
            </a:r>
          </a:p>
          <a:p>
            <a:pPr marL="365760" indent="-365760">
              <a:lnSpc>
                <a:spcPct val="80000"/>
              </a:lnSpc>
              <a:spcAft>
                <a:spcPts val="1500"/>
              </a:spcAft>
              <a:buClr>
                <a:srgbClr val="9F0305"/>
              </a:buClr>
              <a:buFont typeface="Arial" panose="020B0604020202020204" pitchFamily="34" charset="0"/>
              <a:buChar char="•"/>
            </a:pPr>
            <a:r>
              <a:rPr lang="en-US" sz="3600" dirty="0">
                <a:solidFill>
                  <a:schemeClr val="tx1">
                    <a:lumMod val="75000"/>
                    <a:lumOff val="25000"/>
                  </a:schemeClr>
                </a:solidFill>
                <a:latin typeface="Calibri Light" panose="020F0302020204030204" pitchFamily="34" charset="0"/>
                <a:cs typeface="Calibri Light" panose="020F0302020204030204" pitchFamily="34" charset="0"/>
              </a:rPr>
              <a:t>Enjoy the outdoors, sports, home improvement</a:t>
            </a:r>
          </a:p>
          <a:p>
            <a:pPr marL="0" indent="0">
              <a:lnSpc>
                <a:spcPct val="80000"/>
              </a:lnSpc>
              <a:spcAft>
                <a:spcPts val="1500"/>
              </a:spcAft>
              <a:buClr>
                <a:srgbClr val="9F0305"/>
              </a:buClr>
              <a:buNone/>
            </a:pPr>
            <a:endParaRPr lang="en-US" sz="3600" dirty="0">
              <a:solidFill>
                <a:schemeClr val="tx1">
                  <a:lumMod val="75000"/>
                  <a:lumOff val="25000"/>
                </a:schemeClr>
              </a:solidFill>
              <a:latin typeface="Calibri Light" panose="020F0302020204030204" pitchFamily="34" charset="0"/>
              <a:cs typeface="Calibri Light" panose="020F0302020204030204" pitchFamily="34" charset="0"/>
            </a:endParaRPr>
          </a:p>
          <a:p>
            <a:pPr marL="317500" indent="0">
              <a:buNone/>
            </a:pPr>
            <a:endParaRPr lang="en-US" altLang="en-US" dirty="0"/>
          </a:p>
        </p:txBody>
      </p:sp>
      <p:pic>
        <p:nvPicPr>
          <p:cNvPr id="4" name="Picture 3" descr="Todd's daughter standing next to a sign">
            <a:extLst>
              <a:ext uri="{FF2B5EF4-FFF2-40B4-BE49-F238E27FC236}">
                <a16:creationId xmlns:a16="http://schemas.microsoft.com/office/drawing/2014/main" id="{2C1DE0CB-0C5F-4891-BB44-97E81D7622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659938" y="671522"/>
            <a:ext cx="3390895" cy="2543171"/>
          </a:xfrm>
          <a:prstGeom prst="rect">
            <a:avLst/>
          </a:prstGeom>
        </p:spPr>
      </p:pic>
      <p:pic>
        <p:nvPicPr>
          <p:cNvPr id="2" name="Picture 1" descr="Todd and his family on a ski trip">
            <a:extLst>
              <a:ext uri="{FF2B5EF4-FFF2-40B4-BE49-F238E27FC236}">
                <a16:creationId xmlns:a16="http://schemas.microsoft.com/office/drawing/2014/main" id="{29F717A2-292C-40A6-907C-808E7BB7C89F}"/>
              </a:ext>
            </a:extLst>
          </p:cNvPr>
          <p:cNvPicPr>
            <a:picLocks noChangeAspect="1"/>
          </p:cNvPicPr>
          <p:nvPr/>
        </p:nvPicPr>
        <p:blipFill>
          <a:blip r:embed="rId3"/>
          <a:stretch>
            <a:fillRect/>
          </a:stretch>
        </p:blipFill>
        <p:spPr>
          <a:xfrm>
            <a:off x="9474200" y="3886200"/>
            <a:ext cx="3225064" cy="2420322"/>
          </a:xfrm>
          <a:prstGeom prst="rect">
            <a:avLst/>
          </a:prstGeom>
        </p:spPr>
      </p:pic>
      <p:pic>
        <p:nvPicPr>
          <p:cNvPr id="1027" name="Picture 3" descr="An open lecture hall">
            <a:extLst>
              <a:ext uri="{FF2B5EF4-FFF2-40B4-BE49-F238E27FC236}">
                <a16:creationId xmlns:a16="http://schemas.microsoft.com/office/drawing/2014/main" id="{6096CE82-F6F3-40D5-A290-ADC79407E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3200" y="6877045"/>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03200" y="457200"/>
            <a:ext cx="12979400" cy="1193800"/>
          </a:xfrm>
          <a:ln/>
        </p:spPr>
        <p:txBody>
          <a:bodyPr/>
          <a:lstStyle/>
          <a:p>
            <a:br>
              <a:rPr lang="en-US" altLang="en-US" sz="6000" dirty="0"/>
            </a:br>
            <a:r>
              <a:rPr lang="en-US" altLang="en-US" sz="6000" dirty="0"/>
              <a:t>I coached for a local soccer club.  </a:t>
            </a:r>
          </a:p>
        </p:txBody>
      </p:sp>
      <p:sp>
        <p:nvSpPr>
          <p:cNvPr id="16386" name="Rectangle 2"/>
          <p:cNvSpPr>
            <a:spLocks noGrp="1" noChangeArrowheads="1"/>
          </p:cNvSpPr>
          <p:nvPr>
            <p:ph type="body" idx="1"/>
          </p:nvPr>
        </p:nvSpPr>
        <p:spPr>
          <a:xfrm>
            <a:off x="1092200" y="2209800"/>
            <a:ext cx="10591800" cy="6701646"/>
          </a:xfrm>
          <a:ln/>
        </p:spPr>
        <p:txBody>
          <a:bodyPr/>
          <a:lstStyle/>
          <a:p>
            <a:pPr marL="317500" indent="0">
              <a:buNone/>
            </a:pPr>
            <a:endParaRPr lang="en-US" altLang="en-US" sz="3600" dirty="0"/>
          </a:p>
          <a:p>
            <a:pPr marL="889000"/>
            <a:r>
              <a:rPr lang="en-US" altLang="en-US" sz="4400" dirty="0"/>
              <a:t>I was in charge of the semiannual tournament.  </a:t>
            </a:r>
          </a:p>
          <a:p>
            <a:pPr marL="889000"/>
            <a:r>
              <a:rPr lang="en-US" altLang="en-US" sz="4400" dirty="0"/>
              <a:t>It brought in thousands of dollars that helped defer the costs of the players and allow teams to travel to more prestigious tournaments. </a:t>
            </a:r>
          </a:p>
          <a:p>
            <a:pPr marL="889000"/>
            <a:r>
              <a:rPr lang="en-US" altLang="en-US" sz="4400" dirty="0"/>
              <a:t>The problem is to create a better tournament experience in the hopes of more teams and more money?</a:t>
            </a:r>
          </a:p>
        </p:txBody>
      </p:sp>
    </p:spTree>
    <p:extLst>
      <p:ext uri="{BB962C8B-B14F-4D97-AF65-F5344CB8AC3E}">
        <p14:creationId xmlns:p14="http://schemas.microsoft.com/office/powerpoint/2010/main" val="7835297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CCD0-F639-4D59-819A-BA2EAD24B010}"/>
              </a:ext>
            </a:extLst>
          </p:cNvPr>
          <p:cNvSpPr>
            <a:spLocks noGrp="1"/>
          </p:cNvSpPr>
          <p:nvPr>
            <p:ph type="title"/>
          </p:nvPr>
        </p:nvSpPr>
        <p:spPr>
          <a:xfrm>
            <a:off x="1549400" y="76200"/>
            <a:ext cx="10464800" cy="1905000"/>
          </a:xfrm>
        </p:spPr>
        <p:txBody>
          <a:bodyPr/>
          <a:lstStyle/>
          <a:p>
            <a:r>
              <a:rPr lang="en-US" sz="6600" dirty="0"/>
              <a:t>Program of Study (30 hours)</a:t>
            </a:r>
          </a:p>
        </p:txBody>
      </p:sp>
      <p:sp>
        <p:nvSpPr>
          <p:cNvPr id="3" name="Content Placeholder 2">
            <a:extLst>
              <a:ext uri="{FF2B5EF4-FFF2-40B4-BE49-F238E27FC236}">
                <a16:creationId xmlns:a16="http://schemas.microsoft.com/office/drawing/2014/main" id="{FEB269B0-AD18-47F0-8E36-EA227A59CDEB}"/>
              </a:ext>
            </a:extLst>
          </p:cNvPr>
          <p:cNvSpPr>
            <a:spLocks noGrp="1"/>
          </p:cNvSpPr>
          <p:nvPr>
            <p:ph idx="1"/>
          </p:nvPr>
        </p:nvSpPr>
        <p:spPr>
          <a:xfrm>
            <a:off x="1270000" y="1676400"/>
            <a:ext cx="10464800" cy="6807200"/>
          </a:xfrm>
        </p:spPr>
        <p:txBody>
          <a:bodyPr/>
          <a:lstStyle/>
          <a:p>
            <a:endParaRPr lang="en-US" sz="1200" dirty="0"/>
          </a:p>
          <a:p>
            <a:pPr marL="266700" indent="0">
              <a:buNone/>
            </a:pPr>
            <a:r>
              <a:rPr lang="en-US" sz="1200" dirty="0"/>
              <a:t>	</a:t>
            </a:r>
          </a:p>
          <a:p>
            <a:pPr marL="266700" indent="0">
              <a:buNone/>
            </a:pPr>
            <a:endParaRPr lang="en-US" sz="1600" dirty="0"/>
          </a:p>
          <a:p>
            <a:pPr marL="266700" indent="0">
              <a:buNone/>
            </a:pPr>
            <a:r>
              <a:rPr lang="en-US" sz="3200" dirty="0"/>
              <a:t>SIME 6500 Management and Leadership for Engineers</a:t>
            </a:r>
          </a:p>
          <a:p>
            <a:pPr marL="266700" indent="0">
              <a:buNone/>
            </a:pPr>
            <a:r>
              <a:rPr lang="en-US" sz="3200" b="1" i="1" dirty="0"/>
              <a:t>SIME 6530 Project Management for Engineers </a:t>
            </a:r>
          </a:p>
          <a:p>
            <a:pPr marL="266700" indent="0">
              <a:buNone/>
            </a:pPr>
            <a:r>
              <a:rPr lang="en-US" sz="3200" b="1" i="1" dirty="0"/>
              <a:t>SIME 6560 Engineering Economic Analysis</a:t>
            </a:r>
          </a:p>
          <a:p>
            <a:pPr marL="266700" indent="0">
              <a:buNone/>
            </a:pPr>
            <a:r>
              <a:rPr lang="en-US" sz="3200" dirty="0"/>
              <a:t>SIME 6400 Fundamentals of Systems Engineering </a:t>
            </a:r>
          </a:p>
          <a:p>
            <a:pPr marL="266700" indent="0">
              <a:buNone/>
            </a:pPr>
            <a:r>
              <a:rPr lang="en-US" sz="3200" dirty="0"/>
              <a:t>ME EN 6183 Discrete Event Systems Simulation </a:t>
            </a:r>
          </a:p>
          <a:p>
            <a:pPr marL="266700" indent="0">
              <a:buNone/>
            </a:pPr>
            <a:r>
              <a:rPr lang="en-US" sz="3200" dirty="0"/>
              <a:t>ME EN 6170 System Engineering and Integration</a:t>
            </a:r>
          </a:p>
          <a:p>
            <a:pPr marL="266700" indent="0">
              <a:buNone/>
            </a:pPr>
            <a:r>
              <a:rPr lang="en-US" sz="3200" b="1" i="1" dirty="0"/>
              <a:t>SIME 6050 Operations Research for Systems</a:t>
            </a:r>
          </a:p>
          <a:p>
            <a:pPr marL="266700" indent="0">
              <a:buNone/>
            </a:pPr>
            <a:r>
              <a:rPr lang="en-US" sz="3200" dirty="0"/>
              <a:t>SIME 6000 Analytics for Systems Management </a:t>
            </a:r>
          </a:p>
          <a:p>
            <a:pPr marL="266700" indent="0">
              <a:buNone/>
            </a:pPr>
            <a:r>
              <a:rPr lang="en-US" sz="3200" dirty="0"/>
              <a:t>SIME 6450 Design of Production and Service Systems </a:t>
            </a:r>
          </a:p>
          <a:p>
            <a:pPr marL="266700" indent="0">
              <a:buNone/>
            </a:pPr>
            <a:r>
              <a:rPr lang="en-US" sz="3200" dirty="0"/>
              <a:t>ME EN 6100 Ergonomics </a:t>
            </a:r>
          </a:p>
          <a:p>
            <a:pPr marL="266700" indent="0">
              <a:buNone/>
            </a:pPr>
            <a:endParaRPr lang="en-US" sz="1600" dirty="0"/>
          </a:p>
        </p:txBody>
      </p:sp>
    </p:spTree>
    <p:extLst>
      <p:ext uri="{BB962C8B-B14F-4D97-AF65-F5344CB8AC3E}">
        <p14:creationId xmlns:p14="http://schemas.microsoft.com/office/powerpoint/2010/main" val="34721503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C489-44E4-4D4E-9D94-CDC06D44D583}"/>
              </a:ext>
            </a:extLst>
          </p:cNvPr>
          <p:cNvSpPr>
            <a:spLocks noGrp="1"/>
          </p:cNvSpPr>
          <p:nvPr>
            <p:ph type="title"/>
          </p:nvPr>
        </p:nvSpPr>
        <p:spPr>
          <a:xfrm>
            <a:off x="1625600" y="-31955"/>
            <a:ext cx="10464800" cy="1905000"/>
          </a:xfrm>
        </p:spPr>
        <p:txBody>
          <a:bodyPr/>
          <a:lstStyle/>
          <a:p>
            <a:r>
              <a:rPr lang="en-US" dirty="0"/>
              <a:t>SIME 6530</a:t>
            </a:r>
          </a:p>
        </p:txBody>
      </p:sp>
      <p:sp>
        <p:nvSpPr>
          <p:cNvPr id="3" name="Content Placeholder 2">
            <a:extLst>
              <a:ext uri="{FF2B5EF4-FFF2-40B4-BE49-F238E27FC236}">
                <a16:creationId xmlns:a16="http://schemas.microsoft.com/office/drawing/2014/main" id="{92F37543-77EF-4A0E-AA4B-F7103F036A05}"/>
              </a:ext>
            </a:extLst>
          </p:cNvPr>
          <p:cNvSpPr>
            <a:spLocks noGrp="1"/>
          </p:cNvSpPr>
          <p:nvPr>
            <p:ph idx="1"/>
          </p:nvPr>
        </p:nvSpPr>
        <p:spPr>
          <a:xfrm>
            <a:off x="254000" y="2768600"/>
            <a:ext cx="12420600" cy="5715000"/>
          </a:xfrm>
        </p:spPr>
        <p:txBody>
          <a:bodyPr/>
          <a:lstStyle/>
          <a:p>
            <a:r>
              <a:rPr lang="en-US" dirty="0"/>
              <a:t>Hosting a tournament is a big project.</a:t>
            </a:r>
          </a:p>
          <a:p>
            <a:r>
              <a:rPr lang="en-US" dirty="0"/>
              <a:t>PERT/CPM for the major tasks, which include field rentals, advertising, check in, scheduling, referees, etc. </a:t>
            </a:r>
          </a:p>
          <a:p>
            <a:r>
              <a:rPr lang="en-US" dirty="0"/>
              <a:t>Trouble shooting- Kids sports is chaos and the dumbest things occur. You are dealing with volunteers.   Some key person is probably going to get in a battle with their child’s coach and quit.  </a:t>
            </a:r>
          </a:p>
          <a:p>
            <a:r>
              <a:rPr lang="en-US" dirty="0"/>
              <a:t>On-time time is most important.  Then scope and finally cost.</a:t>
            </a:r>
          </a:p>
        </p:txBody>
      </p:sp>
    </p:spTree>
    <p:extLst>
      <p:ext uri="{BB962C8B-B14F-4D97-AF65-F5344CB8AC3E}">
        <p14:creationId xmlns:p14="http://schemas.microsoft.com/office/powerpoint/2010/main" val="32288327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60AE-3290-4CE0-86C4-AEF9C812129D}"/>
              </a:ext>
            </a:extLst>
          </p:cNvPr>
          <p:cNvSpPr>
            <a:spLocks noGrp="1"/>
          </p:cNvSpPr>
          <p:nvPr>
            <p:ph type="title"/>
          </p:nvPr>
        </p:nvSpPr>
        <p:spPr>
          <a:xfrm>
            <a:off x="1270000" y="787400"/>
            <a:ext cx="10464800" cy="660400"/>
          </a:xfrm>
        </p:spPr>
        <p:txBody>
          <a:bodyPr/>
          <a:lstStyle/>
          <a:p>
            <a:r>
              <a:rPr lang="en-US" dirty="0"/>
              <a:t>SIME 6050</a:t>
            </a:r>
          </a:p>
        </p:txBody>
      </p:sp>
      <p:sp>
        <p:nvSpPr>
          <p:cNvPr id="3" name="Content Placeholder 2">
            <a:extLst>
              <a:ext uri="{FF2B5EF4-FFF2-40B4-BE49-F238E27FC236}">
                <a16:creationId xmlns:a16="http://schemas.microsoft.com/office/drawing/2014/main" id="{22244F7B-8DAC-4D1A-85A8-8EF59451D08A}"/>
              </a:ext>
            </a:extLst>
          </p:cNvPr>
          <p:cNvSpPr>
            <a:spLocks noGrp="1"/>
          </p:cNvSpPr>
          <p:nvPr>
            <p:ph idx="1"/>
          </p:nvPr>
        </p:nvSpPr>
        <p:spPr>
          <a:xfrm>
            <a:off x="482600" y="2209800"/>
            <a:ext cx="11887200" cy="6883400"/>
          </a:xfrm>
        </p:spPr>
        <p:txBody>
          <a:bodyPr/>
          <a:lstStyle/>
          <a:p>
            <a:r>
              <a:rPr lang="en-US" dirty="0"/>
              <a:t>Create an integer program to assign fields, times and game.</a:t>
            </a:r>
          </a:p>
          <a:p>
            <a:pPr lvl="2"/>
            <a:r>
              <a:rPr lang="en-US" dirty="0"/>
              <a:t>Sets: Teams (sorted by divisions) </a:t>
            </a:r>
          </a:p>
          <a:p>
            <a:pPr marL="2044700" lvl="4" indent="0">
              <a:buNone/>
            </a:pPr>
            <a:r>
              <a:rPr lang="en-US" sz="4000" dirty="0"/>
              <a:t>U11 and U 12 play on the same fields, but are in different divisions, etc.</a:t>
            </a:r>
          </a:p>
          <a:p>
            <a:pPr lvl="2"/>
            <a:r>
              <a:rPr lang="en-US" sz="3600" dirty="0"/>
              <a:t>Fields: the fields available </a:t>
            </a:r>
          </a:p>
          <a:p>
            <a:pPr lvl="2"/>
            <a:r>
              <a:rPr lang="en-US" sz="3600" dirty="0"/>
              <a:t>Times: The times for games.  These are probably listed as slots with slot 1, slot 2, etc.  </a:t>
            </a:r>
          </a:p>
          <a:p>
            <a:pPr lvl="2"/>
            <a:r>
              <a:rPr lang="en-US" sz="3600" dirty="0"/>
              <a:t>Decision Variables: </a:t>
            </a:r>
            <a:r>
              <a:rPr lang="en-US" sz="3600" dirty="0" err="1"/>
              <a:t>x</a:t>
            </a:r>
            <a:r>
              <a:rPr lang="en-US" sz="3600" baseline="-25000" dirty="0" err="1"/>
              <a:t>ijft</a:t>
            </a:r>
            <a:r>
              <a:rPr lang="en-US" sz="3600" dirty="0"/>
              <a:t> = 1 if team </a:t>
            </a:r>
            <a:r>
              <a:rPr lang="en-US" sz="3600" dirty="0" err="1"/>
              <a:t>i</a:t>
            </a:r>
            <a:r>
              <a:rPr lang="en-US" sz="3600" dirty="0"/>
              <a:t> plays team j on field f at time t.  0 else</a:t>
            </a:r>
          </a:p>
        </p:txBody>
      </p:sp>
    </p:spTree>
    <p:extLst>
      <p:ext uri="{BB962C8B-B14F-4D97-AF65-F5344CB8AC3E}">
        <p14:creationId xmlns:p14="http://schemas.microsoft.com/office/powerpoint/2010/main" val="12852700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60AE-3290-4CE0-86C4-AEF9C812129D}"/>
              </a:ext>
            </a:extLst>
          </p:cNvPr>
          <p:cNvSpPr>
            <a:spLocks noGrp="1"/>
          </p:cNvSpPr>
          <p:nvPr>
            <p:ph type="title"/>
          </p:nvPr>
        </p:nvSpPr>
        <p:spPr>
          <a:xfrm>
            <a:off x="1270000" y="787400"/>
            <a:ext cx="10464800" cy="660400"/>
          </a:xfrm>
        </p:spPr>
        <p:txBody>
          <a:bodyPr/>
          <a:lstStyle/>
          <a:p>
            <a:r>
              <a:rPr lang="en-US" dirty="0"/>
              <a:t>SIME 6050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244F7B-8DAC-4D1A-85A8-8EF59451D08A}"/>
                  </a:ext>
                </a:extLst>
              </p:cNvPr>
              <p:cNvSpPr>
                <a:spLocks noGrp="1"/>
              </p:cNvSpPr>
              <p:nvPr>
                <p:ph idx="1"/>
              </p:nvPr>
            </p:nvSpPr>
            <p:spPr>
              <a:xfrm>
                <a:off x="482600" y="2209800"/>
                <a:ext cx="11887200" cy="6883400"/>
              </a:xfrm>
            </p:spPr>
            <p:txBody>
              <a:bodyPr/>
              <a:lstStyle/>
              <a:p>
                <a:pPr lvl="1"/>
                <a:r>
                  <a:rPr lang="en-US" sz="4000" dirty="0"/>
                  <a:t>Each team has to play the correct number of pool games  (assume 3 )</a:t>
                </a:r>
              </a:p>
              <a:p>
                <a:pPr marL="1600200" lvl="3" indent="0">
                  <a:buNone/>
                </a:pPr>
                <a14:m>
                  <m:oMathPara xmlns:m="http://schemas.openxmlformats.org/officeDocument/2006/math">
                    <m:oMathParaPr>
                      <m:jc m:val="centerGroup"/>
                    </m:oMathParaPr>
                    <m:oMath xmlns:m="http://schemas.openxmlformats.org/officeDocument/2006/math">
                      <m:nary>
                        <m:naryPr>
                          <m:chr m:val="∑"/>
                          <m:limLoc m:val="subSup"/>
                          <m:supHide m:val="on"/>
                          <m:ctrlPr>
                            <a:rPr lang="en-US" sz="4000" i="1" smtClean="0">
                              <a:latin typeface="Cambria Math" panose="02040503050406030204" pitchFamily="18" charset="0"/>
                            </a:rPr>
                          </m:ctrlPr>
                        </m:naryPr>
                        <m:sub>
                          <m:r>
                            <m:rPr>
                              <m:brk m:alnAt="9"/>
                            </m:rPr>
                            <a:rPr lang="en-US" sz="4000" b="0" i="1" smtClean="0">
                              <a:latin typeface="Cambria Math" panose="02040503050406030204" pitchFamily="18" charset="0"/>
                            </a:rPr>
                            <m:t>𝑗</m:t>
                          </m:r>
                          <m:r>
                            <a:rPr lang="en-US" sz="4000" b="0" i="1" smtClean="0">
                              <a:latin typeface="Cambria Math" panose="02040503050406030204" pitchFamily="18" charset="0"/>
                            </a:rPr>
                            <m:t> </m:t>
                          </m:r>
                          <m:r>
                            <a:rPr lang="en-US" sz="4000" b="0" i="1" smtClean="0">
                              <a:latin typeface="Cambria Math" panose="02040503050406030204" pitchFamily="18" charset="0"/>
                            </a:rPr>
                            <m:t>𝑖𝑛</m:t>
                          </m:r>
                          <m:r>
                            <a:rPr lang="en-US" sz="4000" b="0" i="1" smtClean="0">
                              <a:latin typeface="Cambria Math" panose="02040503050406030204" pitchFamily="18" charset="0"/>
                            </a:rPr>
                            <m:t> </m:t>
                          </m:r>
                          <m:r>
                            <a:rPr lang="en-US" sz="4000" b="0" i="1" smtClean="0">
                              <a:latin typeface="Cambria Math" panose="02040503050406030204" pitchFamily="18" charset="0"/>
                            </a:rPr>
                            <m:t>𝑡𝑒𝑎𝑚𝑠</m:t>
                          </m:r>
                          <m:r>
                            <a:rPr lang="en-US" sz="4000" b="0" i="1" smtClean="0">
                              <a:latin typeface="Cambria Math" panose="02040503050406030204" pitchFamily="18" charset="0"/>
                            </a:rPr>
                            <m:t>, </m:t>
                          </m:r>
                          <m:r>
                            <a:rPr lang="en-US" sz="4000" b="0" i="1" smtClean="0">
                              <a:latin typeface="Cambria Math" panose="02040503050406030204" pitchFamily="18" charset="0"/>
                            </a:rPr>
                            <m:t>𝑓</m:t>
                          </m:r>
                          <m:r>
                            <a:rPr lang="en-US" sz="4000" b="0" i="1" smtClean="0">
                              <a:latin typeface="Cambria Math" panose="02040503050406030204" pitchFamily="18" charset="0"/>
                            </a:rPr>
                            <m:t> </m:t>
                          </m:r>
                          <m:r>
                            <a:rPr lang="en-US" sz="4000" b="0" i="1" smtClean="0">
                              <a:latin typeface="Cambria Math" panose="02040503050406030204" pitchFamily="18" charset="0"/>
                            </a:rPr>
                            <m:t>𝑖𝑛</m:t>
                          </m:r>
                          <m:r>
                            <a:rPr lang="en-US" sz="4000" b="0" i="1" smtClean="0">
                              <a:latin typeface="Cambria Math" panose="02040503050406030204" pitchFamily="18" charset="0"/>
                            </a:rPr>
                            <m:t> </m:t>
                          </m:r>
                          <m:r>
                            <a:rPr lang="en-US" sz="4000" b="0" i="1" smtClean="0">
                              <a:latin typeface="Cambria Math" panose="02040503050406030204" pitchFamily="18" charset="0"/>
                            </a:rPr>
                            <m:t>𝑓𝑖𝑒𝑙𝑑𝑠</m:t>
                          </m:r>
                          <m:r>
                            <a:rPr lang="en-US" sz="4000" b="0" i="1" smtClean="0">
                              <a:latin typeface="Cambria Math" panose="02040503050406030204" pitchFamily="18" charset="0"/>
                            </a:rPr>
                            <m:t>, </m:t>
                          </m:r>
                          <m:r>
                            <a:rPr lang="en-US" sz="4000" b="0" i="1" smtClean="0">
                              <a:latin typeface="Cambria Math" panose="02040503050406030204" pitchFamily="18" charset="0"/>
                            </a:rPr>
                            <m:t>𝑡</m:t>
                          </m:r>
                          <m:r>
                            <a:rPr lang="en-US" sz="4000" b="0" i="1" smtClean="0">
                              <a:latin typeface="Cambria Math" panose="02040503050406030204" pitchFamily="18" charset="0"/>
                            </a:rPr>
                            <m:t> </m:t>
                          </m:r>
                          <m:r>
                            <a:rPr lang="en-US" sz="4000" b="0" i="1" smtClean="0">
                              <a:latin typeface="Cambria Math" panose="02040503050406030204" pitchFamily="18" charset="0"/>
                            </a:rPr>
                            <m:t>𝑖𝑛</m:t>
                          </m:r>
                          <m:r>
                            <a:rPr lang="en-US" sz="4000" b="0" i="1" smtClean="0">
                              <a:latin typeface="Cambria Math" panose="02040503050406030204" pitchFamily="18" charset="0"/>
                            </a:rPr>
                            <m:t> </m:t>
                          </m:r>
                          <m:r>
                            <a:rPr lang="en-US" sz="4000" b="0" i="1" smtClean="0">
                              <a:latin typeface="Cambria Math" panose="02040503050406030204" pitchFamily="18" charset="0"/>
                            </a:rPr>
                            <m:t>𝑡𝑖𝑚𝑒𝑠</m:t>
                          </m:r>
                        </m:sub>
                        <m:sup/>
                        <m:e>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𝑖𝑗𝑓𝑡</m:t>
                              </m:r>
                            </m:sub>
                          </m:sSub>
                          <m:r>
                            <a:rPr lang="en-US" sz="4000" b="0" i="1" smtClean="0">
                              <a:latin typeface="Cambria Math" panose="02040503050406030204" pitchFamily="18" charset="0"/>
                            </a:rPr>
                            <m:t>=3 </m:t>
                          </m:r>
                          <m:r>
                            <a:rPr lang="en-US" sz="4000" b="0" i="1" smtClean="0">
                              <a:latin typeface="Cambria Math" panose="02040503050406030204" pitchFamily="18" charset="0"/>
                            </a:rPr>
                            <m:t>𝑓𝑜𝑟</m:t>
                          </m:r>
                          <m:r>
                            <a:rPr lang="en-US" sz="4000" b="0" i="1" smtClean="0">
                              <a:latin typeface="Cambria Math" panose="02040503050406030204" pitchFamily="18" charset="0"/>
                            </a:rPr>
                            <m:t> </m:t>
                          </m:r>
                          <m:r>
                            <a:rPr lang="en-US" sz="4000" b="0" i="1" smtClean="0">
                              <a:latin typeface="Cambria Math" panose="02040503050406030204" pitchFamily="18" charset="0"/>
                            </a:rPr>
                            <m:t>𝑎𝑙𝑙</m:t>
                          </m:r>
                          <m:r>
                            <a:rPr lang="en-US" sz="4000" b="0" i="1" smtClean="0">
                              <a:latin typeface="Cambria Math" panose="02040503050406030204" pitchFamily="18" charset="0"/>
                            </a:rPr>
                            <m:t> </m:t>
                          </m:r>
                          <m:r>
                            <a:rPr lang="en-US" sz="4000" b="0" i="1" smtClean="0">
                              <a:latin typeface="Cambria Math" panose="02040503050406030204" pitchFamily="18" charset="0"/>
                            </a:rPr>
                            <m:t>𝑖</m:t>
                          </m:r>
                        </m:e>
                      </m:nary>
                    </m:oMath>
                  </m:oMathPara>
                </a14:m>
                <a:endParaRPr lang="en-US" sz="4000" dirty="0"/>
              </a:p>
              <a:p>
                <a:pPr lvl="2"/>
                <a:r>
                  <a:rPr lang="en-US" sz="4000" dirty="0"/>
                  <a:t>If team </a:t>
                </a:r>
                <a:r>
                  <a:rPr lang="en-US" sz="4000" dirty="0" err="1"/>
                  <a:t>i</a:t>
                </a:r>
                <a:r>
                  <a:rPr lang="en-US" sz="4000" dirty="0"/>
                  <a:t> plays j, then j also plays </a:t>
                </a:r>
                <a:r>
                  <a:rPr lang="en-US" sz="4000" dirty="0" err="1"/>
                  <a:t>i</a:t>
                </a:r>
                <a:endParaRPr lang="en-US" sz="4000" dirty="0"/>
              </a:p>
              <a:p>
                <a:pPr marL="2044700" lvl="4" indent="0">
                  <a:buNone/>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𝑥</m:t>
                          </m:r>
                        </m:e>
                        <m:sub>
                          <m:r>
                            <a:rPr lang="en-US" sz="3200" b="0" i="1" smtClean="0">
                              <a:latin typeface="Cambria Math" panose="02040503050406030204" pitchFamily="18" charset="0"/>
                            </a:rPr>
                            <m:t>𝑖𝑗𝑓𝑡</m:t>
                          </m:r>
                        </m:sub>
                      </m:sSub>
                      <m:r>
                        <a:rPr lang="en-US" sz="3200" b="0" i="1" smtClean="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b="0" i="1" smtClean="0">
                              <a:latin typeface="Cambria Math" panose="02040503050406030204" pitchFamily="18" charset="0"/>
                            </a:rPr>
                            <m:t>𝑗𝑖</m:t>
                          </m:r>
                          <m:r>
                            <a:rPr lang="en-US" sz="3200" i="1">
                              <a:latin typeface="Cambria Math" panose="02040503050406030204" pitchFamily="18" charset="0"/>
                            </a:rPr>
                            <m:t>𝑓𝑡</m:t>
                          </m:r>
                        </m:sub>
                      </m:sSub>
                      <m:r>
                        <a:rPr lang="en-US" sz="3200" b="0" i="1" smtClean="0">
                          <a:latin typeface="Cambria Math" panose="02040503050406030204" pitchFamily="18" charset="0"/>
                        </a:rPr>
                        <m:t> </m:t>
                      </m:r>
                      <m:r>
                        <a:rPr lang="en-US" sz="3200" b="0" i="1" smtClean="0">
                          <a:latin typeface="Cambria Math" panose="02040503050406030204" pitchFamily="18" charset="0"/>
                        </a:rPr>
                        <m:t>𝑓𝑜𝑟</m:t>
                      </m:r>
                      <m:r>
                        <a:rPr lang="en-US" sz="3200" b="0" i="1" smtClean="0">
                          <a:latin typeface="Cambria Math" panose="02040503050406030204" pitchFamily="18" charset="0"/>
                        </a:rPr>
                        <m:t> </m:t>
                      </m:r>
                      <m:r>
                        <a:rPr lang="en-US" sz="3200" b="0" i="1" smtClean="0">
                          <a:latin typeface="Cambria Math" panose="02040503050406030204" pitchFamily="18" charset="0"/>
                        </a:rPr>
                        <m:t>𝑎𝑙𝑙</m:t>
                      </m:r>
                      <m:r>
                        <a:rPr lang="en-US" sz="3200" b="0" i="1" smtClean="0">
                          <a:latin typeface="Cambria Math" panose="02040503050406030204" pitchFamily="18" charset="0"/>
                        </a:rPr>
                        <m:t> </m:t>
                      </m:r>
                      <m:r>
                        <a:rPr lang="en-US" sz="3200" b="0" i="1" smtClean="0">
                          <a:latin typeface="Cambria Math" panose="02040503050406030204" pitchFamily="18" charset="0"/>
                        </a:rPr>
                        <m:t>𝑖</m:t>
                      </m:r>
                      <m:r>
                        <a:rPr lang="en-US" sz="3200" b="0" i="1" smtClean="0">
                          <a:latin typeface="Cambria Math" panose="02040503050406030204" pitchFamily="18" charset="0"/>
                        </a:rPr>
                        <m:t>, </m:t>
                      </m:r>
                      <m:r>
                        <a:rPr lang="en-US" sz="3200" b="0" i="1" smtClean="0">
                          <a:latin typeface="Cambria Math" panose="02040503050406030204" pitchFamily="18" charset="0"/>
                        </a:rPr>
                        <m:t>𝑗</m:t>
                      </m:r>
                      <m:r>
                        <a:rPr lang="en-US" sz="3200" b="0" i="1" smtClean="0">
                          <a:latin typeface="Cambria Math" panose="02040503050406030204" pitchFamily="18" charset="0"/>
                        </a:rPr>
                        <m:t>, </m:t>
                      </m:r>
                      <m:r>
                        <a:rPr lang="en-US" sz="3200" b="0" i="1" smtClean="0">
                          <a:latin typeface="Cambria Math" panose="02040503050406030204" pitchFamily="18" charset="0"/>
                        </a:rPr>
                        <m:t>𝑓</m:t>
                      </m:r>
                      <m:r>
                        <a:rPr lang="en-US" sz="3200" b="0" i="1" smtClean="0">
                          <a:latin typeface="Cambria Math" panose="02040503050406030204" pitchFamily="18" charset="0"/>
                        </a:rPr>
                        <m:t> </m:t>
                      </m:r>
                      <m:r>
                        <a:rPr lang="en-US" sz="3200" b="0" i="1" smtClean="0">
                          <a:latin typeface="Cambria Math" panose="02040503050406030204" pitchFamily="18" charset="0"/>
                        </a:rPr>
                        <m:t>𝑎𝑛𝑑</m:t>
                      </m:r>
                      <m:r>
                        <a:rPr lang="en-US" sz="3200" b="0" i="1" smtClean="0">
                          <a:latin typeface="Cambria Math" panose="02040503050406030204" pitchFamily="18" charset="0"/>
                        </a:rPr>
                        <m:t> </m:t>
                      </m:r>
                      <m:r>
                        <a:rPr lang="en-US" sz="3200" b="0" i="1" smtClean="0">
                          <a:latin typeface="Cambria Math" panose="02040503050406030204" pitchFamily="18" charset="0"/>
                        </a:rPr>
                        <m:t>𝑡</m:t>
                      </m:r>
                    </m:oMath>
                  </m:oMathPara>
                </a14:m>
                <a:endParaRPr lang="en-US" sz="3200" dirty="0"/>
              </a:p>
              <a:p>
                <a:pPr lvl="2"/>
                <a:r>
                  <a:rPr lang="en-US" sz="3200" dirty="0"/>
                  <a:t>At most one game on a field at a time.</a:t>
                </a:r>
              </a:p>
              <a:p>
                <a:pPr marL="1155700" lvl="2" indent="0">
                  <a:buNone/>
                </a:pPr>
                <a14:m>
                  <m:oMathPara xmlns:m="http://schemas.openxmlformats.org/officeDocument/2006/math">
                    <m:oMathParaPr>
                      <m:jc m:val="centerGroup"/>
                    </m:oMathParaPr>
                    <m:oMath xmlns:m="http://schemas.openxmlformats.org/officeDocument/2006/math">
                      <m:nary>
                        <m:naryPr>
                          <m:chr m:val="∑"/>
                          <m:limLoc m:val="subSup"/>
                          <m:supHide m:val="on"/>
                          <m:ctrlPr>
                            <a:rPr lang="en-US" sz="3200" i="1">
                              <a:latin typeface="Cambria Math" panose="02040503050406030204" pitchFamily="18" charset="0"/>
                            </a:rPr>
                          </m:ctrlPr>
                        </m:naryPr>
                        <m:sub>
                          <m:r>
                            <m:rPr>
                              <m:brk m:alnAt="9"/>
                            </m:rPr>
                            <a:rPr lang="en-US" sz="3200" i="1">
                              <a:latin typeface="Cambria Math" panose="02040503050406030204" pitchFamily="18" charset="0"/>
                            </a:rPr>
                            <m:t>𝑗</m:t>
                          </m:r>
                          <m:r>
                            <a:rPr lang="en-US" sz="3200" i="1">
                              <a:latin typeface="Cambria Math" panose="02040503050406030204" pitchFamily="18" charset="0"/>
                            </a:rPr>
                            <m:t> </m:t>
                          </m:r>
                          <m:r>
                            <a:rPr lang="en-US" sz="3200" i="1">
                              <a:latin typeface="Cambria Math" panose="02040503050406030204" pitchFamily="18" charset="0"/>
                            </a:rPr>
                            <m:t>𝑖𝑛</m:t>
                          </m:r>
                          <m:r>
                            <a:rPr lang="en-US" sz="3200" i="1">
                              <a:latin typeface="Cambria Math" panose="02040503050406030204" pitchFamily="18" charset="0"/>
                            </a:rPr>
                            <m:t> </m:t>
                          </m:r>
                          <m:r>
                            <a:rPr lang="en-US" sz="3200" i="1">
                              <a:latin typeface="Cambria Math" panose="02040503050406030204" pitchFamily="18" charset="0"/>
                            </a:rPr>
                            <m:t>𝑡𝑒𝑎𝑚𝑠</m:t>
                          </m:r>
                          <m:r>
                            <a:rPr lang="en-US" sz="3200" i="1">
                              <a:latin typeface="Cambria Math" panose="02040503050406030204" pitchFamily="18" charset="0"/>
                            </a:rPr>
                            <m:t>, </m:t>
                          </m:r>
                          <m:r>
                            <a:rPr lang="en-US" sz="3200" b="0" i="1" smtClean="0">
                              <a:latin typeface="Cambria Math" panose="02040503050406030204" pitchFamily="18" charset="0"/>
                            </a:rPr>
                            <m:t>𝑖</m:t>
                          </m:r>
                          <m:r>
                            <a:rPr lang="en-US" sz="3200" b="0" i="1" smtClean="0">
                              <a:latin typeface="Cambria Math" panose="02040503050406030204" pitchFamily="18" charset="0"/>
                            </a:rPr>
                            <m:t> </m:t>
                          </m:r>
                          <m:r>
                            <a:rPr lang="en-US" sz="3200" b="0" i="1" smtClean="0">
                              <a:latin typeface="Cambria Math" panose="02040503050406030204" pitchFamily="18" charset="0"/>
                            </a:rPr>
                            <m:t>𝑖𝑛</m:t>
                          </m:r>
                          <m:r>
                            <a:rPr lang="en-US" sz="3200" b="0" i="1" smtClean="0">
                              <a:latin typeface="Cambria Math" panose="02040503050406030204" pitchFamily="18" charset="0"/>
                            </a:rPr>
                            <m:t> </m:t>
                          </m:r>
                          <m:r>
                            <a:rPr lang="en-US" sz="3200" b="0" i="1" smtClean="0">
                              <a:latin typeface="Cambria Math" panose="02040503050406030204" pitchFamily="18" charset="0"/>
                            </a:rPr>
                            <m:t>𝑡𝑒𝑎𝑚𝑠</m:t>
                          </m:r>
                        </m:sub>
                        <m:sup/>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𝑖𝑗𝑓𝑡</m:t>
                              </m:r>
                            </m:sub>
                          </m:sSub>
                          <m:r>
                            <a:rPr lang="en-US" sz="3200" b="0" i="1" smtClean="0">
                              <a:latin typeface="Cambria Math" panose="02040503050406030204" pitchFamily="18" charset="0"/>
                            </a:rPr>
                            <m:t>≤2</m:t>
                          </m:r>
                          <m:r>
                            <a:rPr lang="en-US" sz="3200" i="1">
                              <a:latin typeface="Cambria Math" panose="02040503050406030204" pitchFamily="18" charset="0"/>
                            </a:rPr>
                            <m:t> </m:t>
                          </m:r>
                          <m:r>
                            <a:rPr lang="en-US" sz="3200" i="1">
                              <a:latin typeface="Cambria Math" panose="02040503050406030204" pitchFamily="18" charset="0"/>
                            </a:rPr>
                            <m:t>𝑓𝑜𝑟</m:t>
                          </m:r>
                          <m:r>
                            <a:rPr lang="en-US" sz="3200" i="1">
                              <a:latin typeface="Cambria Math" panose="02040503050406030204" pitchFamily="18" charset="0"/>
                            </a:rPr>
                            <m:t> </m:t>
                          </m:r>
                          <m:r>
                            <a:rPr lang="en-US" sz="3200" i="1">
                              <a:latin typeface="Cambria Math" panose="02040503050406030204" pitchFamily="18" charset="0"/>
                            </a:rPr>
                            <m:t>𝑎𝑙𝑙</m:t>
                          </m:r>
                          <m:r>
                            <a:rPr lang="en-US" sz="3200" i="1">
                              <a:latin typeface="Cambria Math" panose="02040503050406030204" pitchFamily="18" charset="0"/>
                            </a:rPr>
                            <m:t> </m:t>
                          </m:r>
                          <m:r>
                            <a:rPr lang="en-US" sz="3200" b="0" i="1" smtClean="0">
                              <a:latin typeface="Cambria Math" panose="02040503050406030204" pitchFamily="18" charset="0"/>
                            </a:rPr>
                            <m:t>𝑓</m:t>
                          </m:r>
                          <m:r>
                            <a:rPr lang="en-US" sz="3200" b="0" i="1" smtClean="0">
                              <a:latin typeface="Cambria Math" panose="02040503050406030204" pitchFamily="18" charset="0"/>
                            </a:rPr>
                            <m:t> </m:t>
                          </m:r>
                          <m:r>
                            <a:rPr lang="en-US" sz="3200" b="0" i="1" smtClean="0">
                              <a:latin typeface="Cambria Math" panose="02040503050406030204" pitchFamily="18" charset="0"/>
                            </a:rPr>
                            <m:t>𝑎𝑛𝑑</m:t>
                          </m:r>
                          <m:r>
                            <a:rPr lang="en-US" sz="3200" b="0" i="1" smtClean="0">
                              <a:latin typeface="Cambria Math" panose="02040503050406030204" pitchFamily="18" charset="0"/>
                            </a:rPr>
                            <m:t> </m:t>
                          </m:r>
                          <m:r>
                            <a:rPr lang="en-US" sz="3200" b="0" i="1" smtClean="0">
                              <a:latin typeface="Cambria Math" panose="02040503050406030204" pitchFamily="18" charset="0"/>
                            </a:rPr>
                            <m:t>𝑡</m:t>
                          </m:r>
                        </m:e>
                      </m:nary>
                    </m:oMath>
                  </m:oMathPara>
                </a14:m>
                <a:endParaRPr lang="en-US" sz="3200" dirty="0"/>
              </a:p>
              <a:p>
                <a:pPr lvl="2"/>
                <a:r>
                  <a:rPr lang="en-US" sz="3200" dirty="0"/>
                  <a:t>Other constraints, including coaching constraints, preferred playing times,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𝑖</m:t>
                        </m:r>
                        <m:r>
                          <a:rPr lang="en-US" sz="3200" b="0" i="1" smtClean="0">
                            <a:latin typeface="Cambria Math" panose="02040503050406030204" pitchFamily="18" charset="0"/>
                          </a:rPr>
                          <m:t>𝑖</m:t>
                        </m:r>
                        <m:r>
                          <a:rPr lang="en-US" sz="3200" i="1">
                            <a:latin typeface="Cambria Math" panose="02040503050406030204" pitchFamily="18" charset="0"/>
                          </a:rPr>
                          <m:t>𝑓𝑡</m:t>
                        </m:r>
                      </m:sub>
                    </m:sSub>
                  </m:oMath>
                </a14:m>
                <a:r>
                  <a:rPr lang="en-US" sz="3200" dirty="0"/>
                  <a:t>=0, etc.</a:t>
                </a:r>
              </a:p>
              <a:p>
                <a:pPr lvl="2"/>
                <a:r>
                  <a:rPr lang="en-US" sz="3200" dirty="0"/>
                  <a:t>Objective is to minimize the number of times that a team plays another team with unequal daily rest</a:t>
                </a:r>
              </a:p>
            </p:txBody>
          </p:sp>
        </mc:Choice>
        <mc:Fallback xmlns="">
          <p:sp>
            <p:nvSpPr>
              <p:cNvPr id="3" name="Content Placeholder 2">
                <a:extLst>
                  <a:ext uri="{FF2B5EF4-FFF2-40B4-BE49-F238E27FC236}">
                    <a16:creationId xmlns:a16="http://schemas.microsoft.com/office/drawing/2014/main" id="{22244F7B-8DAC-4D1A-85A8-8EF59451D08A}"/>
                  </a:ext>
                </a:extLst>
              </p:cNvPr>
              <p:cNvSpPr>
                <a:spLocks noGrp="1" noRot="1" noChangeAspect="1" noMove="1" noResize="1" noEditPoints="1" noAdjustHandles="1" noChangeArrowheads="1" noChangeShapeType="1" noTextEdit="1"/>
              </p:cNvSpPr>
              <p:nvPr>
                <p:ph idx="1"/>
              </p:nvPr>
            </p:nvSpPr>
            <p:spPr>
              <a:xfrm>
                <a:off x="482600" y="2209800"/>
                <a:ext cx="11887200" cy="6883400"/>
              </a:xfrm>
              <a:blipFill>
                <a:blip r:embed="rId2"/>
                <a:stretch>
                  <a:fillRect t="-18689" r="-359" b="-13198"/>
                </a:stretch>
              </a:blipFill>
            </p:spPr>
            <p:txBody>
              <a:bodyPr/>
              <a:lstStyle/>
              <a:p>
                <a:r>
                  <a:rPr lang="en-US">
                    <a:noFill/>
                  </a:rPr>
                  <a:t> </a:t>
                </a:r>
              </a:p>
            </p:txBody>
          </p:sp>
        </mc:Fallback>
      </mc:AlternateContent>
    </p:spTree>
    <p:extLst>
      <p:ext uri="{BB962C8B-B14F-4D97-AF65-F5344CB8AC3E}">
        <p14:creationId xmlns:p14="http://schemas.microsoft.com/office/powerpoint/2010/main" val="275093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C5EE-FE87-47C9-8BCC-182F5C3ECDE8}"/>
              </a:ext>
            </a:extLst>
          </p:cNvPr>
          <p:cNvSpPr>
            <a:spLocks noGrp="1"/>
          </p:cNvSpPr>
          <p:nvPr>
            <p:ph type="title"/>
          </p:nvPr>
        </p:nvSpPr>
        <p:spPr>
          <a:xfrm>
            <a:off x="990600" y="-19444"/>
            <a:ext cx="11023600" cy="1905000"/>
          </a:xfrm>
        </p:spPr>
        <p:txBody>
          <a:bodyPr/>
          <a:lstStyle/>
          <a:p>
            <a:r>
              <a:rPr lang="en-US" sz="6000" dirty="0"/>
              <a:t>SIME 6560 </a:t>
            </a:r>
          </a:p>
        </p:txBody>
      </p:sp>
      <p:sp>
        <p:nvSpPr>
          <p:cNvPr id="3" name="Content Placeholder 2">
            <a:extLst>
              <a:ext uri="{FF2B5EF4-FFF2-40B4-BE49-F238E27FC236}">
                <a16:creationId xmlns:a16="http://schemas.microsoft.com/office/drawing/2014/main" id="{8E7D6A46-119E-4E41-A8DF-7F8ECC45A038}"/>
              </a:ext>
            </a:extLst>
          </p:cNvPr>
          <p:cNvSpPr>
            <a:spLocks noGrp="1"/>
          </p:cNvSpPr>
          <p:nvPr>
            <p:ph idx="1"/>
          </p:nvPr>
        </p:nvSpPr>
        <p:spPr>
          <a:xfrm>
            <a:off x="1270000" y="2438400"/>
            <a:ext cx="11252200" cy="5715000"/>
          </a:xfrm>
        </p:spPr>
        <p:txBody>
          <a:bodyPr/>
          <a:lstStyle/>
          <a:p>
            <a:r>
              <a:rPr lang="en-US" dirty="0"/>
              <a:t>An internet hotel managing group contacted me about providing “sponsor hotels.”  The cost is $2,000 for such a service</a:t>
            </a:r>
          </a:p>
          <a:p>
            <a:r>
              <a:rPr lang="en-US" dirty="0"/>
              <a:t>The club would get 10% of the teams hotel stays.  </a:t>
            </a:r>
          </a:p>
          <a:p>
            <a:r>
              <a:rPr lang="en-US" dirty="0"/>
              <a:t>Build a financial model to predict the benefit of entering into this agreement.</a:t>
            </a:r>
          </a:p>
        </p:txBody>
      </p:sp>
    </p:spTree>
    <p:extLst>
      <p:ext uri="{BB962C8B-B14F-4D97-AF65-F5344CB8AC3E}">
        <p14:creationId xmlns:p14="http://schemas.microsoft.com/office/powerpoint/2010/main" val="2332926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C5EE-FE87-47C9-8BCC-182F5C3ECDE8}"/>
              </a:ext>
            </a:extLst>
          </p:cNvPr>
          <p:cNvSpPr>
            <a:spLocks noGrp="1"/>
          </p:cNvSpPr>
          <p:nvPr>
            <p:ph type="title"/>
          </p:nvPr>
        </p:nvSpPr>
        <p:spPr>
          <a:xfrm>
            <a:off x="990600" y="-19444"/>
            <a:ext cx="11023600" cy="1905000"/>
          </a:xfrm>
        </p:spPr>
        <p:txBody>
          <a:bodyPr/>
          <a:lstStyle/>
          <a:p>
            <a:r>
              <a:rPr lang="en-US" sz="6000" dirty="0"/>
              <a:t>SIME 6560  Continued</a:t>
            </a:r>
          </a:p>
        </p:txBody>
      </p:sp>
      <p:sp>
        <p:nvSpPr>
          <p:cNvPr id="3" name="Content Placeholder 2">
            <a:extLst>
              <a:ext uri="{FF2B5EF4-FFF2-40B4-BE49-F238E27FC236}">
                <a16:creationId xmlns:a16="http://schemas.microsoft.com/office/drawing/2014/main" id="{8E7D6A46-119E-4E41-A8DF-7F8ECC45A038}"/>
              </a:ext>
            </a:extLst>
          </p:cNvPr>
          <p:cNvSpPr>
            <a:spLocks noGrp="1"/>
          </p:cNvSpPr>
          <p:nvPr>
            <p:ph idx="1"/>
          </p:nvPr>
        </p:nvSpPr>
        <p:spPr>
          <a:xfrm>
            <a:off x="1270000" y="2438400"/>
            <a:ext cx="11252200" cy="5715000"/>
          </a:xfrm>
        </p:spPr>
        <p:txBody>
          <a:bodyPr/>
          <a:lstStyle/>
          <a:p>
            <a:r>
              <a:rPr lang="en-US" sz="4000" dirty="0"/>
              <a:t>Use past data to estimate how many teams are travelling and whether they will need hotel rooms.</a:t>
            </a:r>
          </a:p>
          <a:p>
            <a:r>
              <a:rPr lang="en-US" sz="4000" dirty="0"/>
              <a:t>Estimate how many hotel rooms will be taken and the general benefit. </a:t>
            </a:r>
          </a:p>
          <a:p>
            <a:r>
              <a:rPr lang="en-US" sz="4000" dirty="0"/>
              <a:t>Build a financial model to predict the benefit of entering into this agreement. Find the expected present worth of entering into this deal.</a:t>
            </a:r>
          </a:p>
          <a:p>
            <a:r>
              <a:rPr lang="en-US" sz="4000" dirty="0"/>
              <a:t>There is not really a time value of money calculation.  So no need for IRR, ERR, PW, etc. Calculate the financial benefit to the club.</a:t>
            </a:r>
          </a:p>
        </p:txBody>
      </p:sp>
    </p:spTree>
    <p:extLst>
      <p:ext uri="{BB962C8B-B14F-4D97-AF65-F5344CB8AC3E}">
        <p14:creationId xmlns:p14="http://schemas.microsoft.com/office/powerpoint/2010/main" val="1379222171"/>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2 Colum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itle, Bullets &amp; Phot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 Cent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 - Horizont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hoto - Horizontal Reflectio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Vertic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Vertical Reflectio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 To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8DE542E4B9D47B204A8BDA4ADC56A" ma:contentTypeVersion="11" ma:contentTypeDescription="Create a new document." ma:contentTypeScope="" ma:versionID="23d85fcbabd71337713a541e3f2f9b79">
  <xsd:schema xmlns:xsd="http://www.w3.org/2001/XMLSchema" xmlns:xs="http://www.w3.org/2001/XMLSchema" xmlns:p="http://schemas.microsoft.com/office/2006/metadata/properties" xmlns:ns3="9379a9ac-4a15-41f4-9c88-561d69308fc1" targetNamespace="http://schemas.microsoft.com/office/2006/metadata/properties" ma:root="true" ma:fieldsID="14a355416064dd1d9ce8a78d480c9af6" ns3:_="">
    <xsd:import namespace="9379a9ac-4a15-41f4-9c88-561d69308fc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9a9ac-4a15-41f4-9c88-561d69308f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CC4D7-E059-4C9D-BDD5-92BC47333C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79a9ac-4a15-41f4-9c88-561d69308f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825BDC-7252-41D7-BD93-AC14A9CC7EAB}">
  <ds:schemaRefs>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9379a9ac-4a15-41f4-9c88-561d69308fc1"/>
    <ds:schemaRef ds:uri="http://purl.org/dc/elements/1.1/"/>
  </ds:schemaRefs>
</ds:datastoreItem>
</file>

<file path=customXml/itemProps3.xml><?xml version="1.0" encoding="utf-8"?>
<ds:datastoreItem xmlns:ds="http://schemas.openxmlformats.org/officeDocument/2006/customXml" ds:itemID="{096469CC-7830-4EB4-88E6-04DD918B52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8601</TotalTime>
  <Pages>0</Pages>
  <Words>833</Words>
  <Characters>0</Characters>
  <Application>Microsoft Office PowerPoint</Application>
  <PresentationFormat>Custom</PresentationFormat>
  <Lines>0</Lines>
  <Paragraphs>71</Paragraphs>
  <Slides>13</Slides>
  <Notes>0</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13</vt:i4>
      </vt:variant>
    </vt:vector>
  </HeadingPairs>
  <TitlesOfParts>
    <vt:vector size="31" baseType="lpstr">
      <vt:lpstr>Arial</vt:lpstr>
      <vt:lpstr>Calibri Light</vt:lpstr>
      <vt:lpstr>Cambria Math</vt:lpstr>
      <vt:lpstr>Gill Sans</vt: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Youth Sports Tournaments</vt:lpstr>
      <vt:lpstr>Todd Easton</vt:lpstr>
      <vt:lpstr> I coached for a local soccer club.  </vt:lpstr>
      <vt:lpstr>Program of Study (30 hours)</vt:lpstr>
      <vt:lpstr>SIME 6530</vt:lpstr>
      <vt:lpstr>SIME 6050</vt:lpstr>
      <vt:lpstr>SIME 6050 Continued</vt:lpstr>
      <vt:lpstr>SIME 6560 </vt:lpstr>
      <vt:lpstr>SIME 6560  Continued</vt:lpstr>
      <vt:lpstr>Ethical Considerations</vt:lpstr>
      <vt:lpstr>Additional Considerations</vt:lpstr>
      <vt:lpstr>Other classes I could have used  Note: This slide is not in a typical Capstone Exam, but is provided here just to help students prepare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Easton</dc:creator>
  <cp:keywords/>
  <dc:description/>
  <cp:lastModifiedBy>Su Hui Francy Phay</cp:lastModifiedBy>
  <cp:revision>70</cp:revision>
  <dcterms:modified xsi:type="dcterms:W3CDTF">2025-08-19T21:32:50Z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0x0101007A98DE542E4B9D47B204A8BDA4ADC56A</vt:lpwstr>
  </property>
</Properties>
</file>